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notesMasterIdLst>
    <p:notesMasterId r:id="rId67"/>
  </p:notesMasterIdLst>
  <p:sldIdLst>
    <p:sldId id="2147376118" r:id="rId5"/>
    <p:sldId id="2147376119" r:id="rId6"/>
    <p:sldId id="2147376120" r:id="rId7"/>
    <p:sldId id="2147376121" r:id="rId8"/>
    <p:sldId id="2147376122" r:id="rId9"/>
    <p:sldId id="2147376123" r:id="rId10"/>
    <p:sldId id="2147376124" r:id="rId11"/>
    <p:sldId id="2147376125" r:id="rId12"/>
    <p:sldId id="2147376126" r:id="rId13"/>
    <p:sldId id="2147376127" r:id="rId14"/>
    <p:sldId id="2147376128" r:id="rId15"/>
    <p:sldId id="2147376129" r:id="rId16"/>
    <p:sldId id="2147376130" r:id="rId17"/>
    <p:sldId id="2147376131" r:id="rId18"/>
    <p:sldId id="2147376132" r:id="rId19"/>
    <p:sldId id="2147376133" r:id="rId20"/>
    <p:sldId id="2147376134" r:id="rId21"/>
    <p:sldId id="2147376135" r:id="rId22"/>
    <p:sldId id="2147376136" r:id="rId23"/>
    <p:sldId id="2147376137" r:id="rId24"/>
    <p:sldId id="2147376138" r:id="rId25"/>
    <p:sldId id="2147376139" r:id="rId26"/>
    <p:sldId id="2147376140" r:id="rId27"/>
    <p:sldId id="2147376141" r:id="rId28"/>
    <p:sldId id="2147376142" r:id="rId29"/>
    <p:sldId id="2147376143" r:id="rId30"/>
    <p:sldId id="2147376144" r:id="rId31"/>
    <p:sldId id="2147376145" r:id="rId32"/>
    <p:sldId id="2147376146" r:id="rId33"/>
    <p:sldId id="2147376147" r:id="rId34"/>
    <p:sldId id="2147376148" r:id="rId35"/>
    <p:sldId id="2147376149" r:id="rId36"/>
    <p:sldId id="2147376150" r:id="rId37"/>
    <p:sldId id="2147376151" r:id="rId38"/>
    <p:sldId id="2147376152" r:id="rId39"/>
    <p:sldId id="2147376153" r:id="rId40"/>
    <p:sldId id="2147376154" r:id="rId41"/>
    <p:sldId id="2147376155" r:id="rId42"/>
    <p:sldId id="2147376156" r:id="rId43"/>
    <p:sldId id="2147376157" r:id="rId44"/>
    <p:sldId id="2147376158" r:id="rId45"/>
    <p:sldId id="2147376159" r:id="rId46"/>
    <p:sldId id="2147376160" r:id="rId47"/>
    <p:sldId id="2147376161" r:id="rId48"/>
    <p:sldId id="2147376162" r:id="rId49"/>
    <p:sldId id="2147376163" r:id="rId50"/>
    <p:sldId id="2147376164" r:id="rId51"/>
    <p:sldId id="2147376165" r:id="rId52"/>
    <p:sldId id="2147376166" r:id="rId53"/>
    <p:sldId id="2147376167" r:id="rId54"/>
    <p:sldId id="2147376168" r:id="rId55"/>
    <p:sldId id="2147376169" r:id="rId56"/>
    <p:sldId id="2147376170" r:id="rId57"/>
    <p:sldId id="2147376171" r:id="rId58"/>
    <p:sldId id="2147376172" r:id="rId59"/>
    <p:sldId id="2147376173" r:id="rId60"/>
    <p:sldId id="2147376174" r:id="rId61"/>
    <p:sldId id="2147376175" r:id="rId62"/>
    <p:sldId id="2147376176" r:id="rId63"/>
    <p:sldId id="2147376177" r:id="rId64"/>
    <p:sldId id="2147376178" r:id="rId65"/>
    <p:sldId id="214737617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riyank Khobragade" initials="SK" lastIdx="11" clrIdx="0">
    <p:extLst>
      <p:ext uri="{19B8F6BF-5375-455C-9EA6-DF929625EA0E}">
        <p15:presenceInfo xmlns:p15="http://schemas.microsoft.com/office/powerpoint/2012/main" userId="Shriyank Khobragad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D3FF"/>
    <a:srgbClr val="FF8239"/>
    <a:srgbClr val="F2F2F2"/>
    <a:srgbClr val="FFFFFF"/>
    <a:srgbClr val="006FA2"/>
    <a:srgbClr val="7F7F7F"/>
    <a:srgbClr val="909193"/>
    <a:srgbClr val="9FA1A1"/>
    <a:srgbClr val="84B4E2"/>
    <a:srgbClr val="0082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74" autoAdjust="0"/>
    <p:restoredTop sz="94507"/>
  </p:normalViewPr>
  <p:slideViewPr>
    <p:cSldViewPr snapToGrid="0">
      <p:cViewPr varScale="1">
        <p:scale>
          <a:sx n="116" d="100"/>
          <a:sy n="116" d="100"/>
        </p:scale>
        <p:origin x="6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Sheet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Shee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Shee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Shee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Shee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Sheet29.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Shee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Sheet31.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Sheet32.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Sheet33.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Sheet34.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Sheet35.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Sheet36.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Sheet37.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9.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1"/>
        <c:ser>
          <c:idx val="0"/>
          <c:order val="0"/>
          <c:tx>
            <c:strRef>
              <c:f>Sheet1!$B$1</c:f>
              <c:strCache>
                <c:ptCount val="1"/>
                <c:pt idx="0">
                  <c:v>Revenue in $ Million (USD)</c:v>
                </c:pt>
              </c:strCache>
            </c:strRef>
          </c:tx>
          <c:spPr>
            <a:solidFill>
              <a:srgbClr val="006CD1"/>
            </a:solidFill>
          </c:spPr>
          <c:invertIfNegative val="1"/>
          <c:dLbls>
            <c:numFmt formatCode="0.00" sourceLinked="0"/>
            <c:spPr>
              <a:noFill/>
              <a:ln>
                <a:noFill/>
              </a:ln>
              <a:effectLst/>
            </c:spPr>
            <c:txPr>
              <a:bodyPr/>
              <a:lstStyle/>
              <a:p>
                <a:pPr>
                  <a:defRPr sz="900" b="0" i="0" u="none">
                    <a:solidFill>
                      <a:srgbClr val="000000"/>
                    </a:solidFill>
                    <a:latin typeface="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FY 2019</c:v>
                </c:pt>
                <c:pt idx="1">
                  <c:v>FY 2020</c:v>
                </c:pt>
                <c:pt idx="2">
                  <c:v>FY 2021</c:v>
                </c:pt>
                <c:pt idx="3">
                  <c:v>FY 2022</c:v>
                </c:pt>
                <c:pt idx="4">
                  <c:v>FY 2023</c:v>
                </c:pt>
              </c:strCache>
            </c:strRef>
          </c:cat>
          <c:val>
            <c:numRef>
              <c:f>Sheet1!$B$2:$B$6</c:f>
              <c:numCache>
                <c:formatCode>General</c:formatCode>
                <c:ptCount val="5"/>
                <c:pt idx="2">
                  <c:v>568</c:v>
                </c:pt>
                <c:pt idx="3">
                  <c:v>502</c:v>
                </c:pt>
                <c:pt idx="4">
                  <c:v>692</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0-B40F-4BAC-B399-E6943AB4E39B}"/>
            </c:ext>
          </c:extLst>
        </c:ser>
        <c:ser>
          <c:idx val="1"/>
          <c:order val="1"/>
          <c:tx>
            <c:strRef>
              <c:f>Sheet1!$C$1</c:f>
              <c:strCache>
                <c:ptCount val="1"/>
                <c:pt idx="0">
                  <c:v>Revenue in $ Million (USD)</c:v>
                </c:pt>
              </c:strCache>
            </c:strRef>
          </c:tx>
          <c:spPr>
            <a:solidFill>
              <a:srgbClr val="6ED3FF"/>
            </a:solidFill>
          </c:spPr>
          <c:invertIfNegative val="1"/>
          <c:dLbls>
            <c:numFmt formatCode="0.00" sourceLinked="0"/>
            <c:spPr>
              <a:noFill/>
              <a:ln>
                <a:noFill/>
              </a:ln>
              <a:effectLst/>
            </c:spPr>
            <c:txPr>
              <a:bodyPr/>
              <a:lstStyle/>
              <a:p>
                <a:pPr>
                  <a:defRPr sz="900" b="0" i="0" u="none">
                    <a:solidFill>
                      <a:srgbClr val="000000"/>
                    </a:solidFill>
                    <a:latin typeface="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FY 2019</c:v>
                </c:pt>
                <c:pt idx="1">
                  <c:v>FY 2020</c:v>
                </c:pt>
                <c:pt idx="2">
                  <c:v>FY 2021</c:v>
                </c:pt>
                <c:pt idx="3">
                  <c:v>FY 2022</c:v>
                </c:pt>
                <c:pt idx="4">
                  <c:v>FY 2023</c:v>
                </c:pt>
              </c:strCache>
            </c:strRef>
          </c:cat>
          <c:val>
            <c:numRef>
              <c:f>Sheet1!$C$2:$C$6</c:f>
              <c:numCache>
                <c:formatCode>General</c:formatCode>
                <c:ptCount val="5"/>
                <c:pt idx="0">
                  <c:v>2731</c:v>
                </c:pt>
                <c:pt idx="1">
                  <c:v>5659</c:v>
                </c:pt>
                <c:pt idx="2">
                  <c:v>8308</c:v>
                </c:pt>
                <c:pt idx="3">
                  <c:v>9463</c:v>
                </c:pt>
                <c:pt idx="4">
                  <c:v>11790</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1-B40F-4BAC-B399-E6943AB4E39B}"/>
            </c:ext>
          </c:extLst>
        </c:ser>
        <c:dLbls>
          <c:showLegendKey val="0"/>
          <c:showVal val="1"/>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100" b="1">
                <a:latin typeface="Calibri"/>
              </a:defRPr>
            </a:pPr>
            <a:endParaRPr lang="en-US"/>
          </a:p>
        </c:txPr>
        <c:crossAx val="-2113994440"/>
        <c:crosses val="autoZero"/>
        <c:auto val="1"/>
        <c:lblAlgn val="ctr"/>
        <c:lblOffset val="100"/>
        <c:noMultiLvlLbl val="0"/>
      </c:catAx>
      <c:valAx>
        <c:axId val="-2113994440"/>
        <c:scaling>
          <c:orientation val="minMax"/>
        </c:scaling>
        <c:delete val="1"/>
        <c:axPos val="l"/>
        <c:numFmt formatCode="General" sourceLinked="1"/>
        <c:majorTickMark val="out"/>
        <c:minorTickMark val="none"/>
        <c:tickLblPos val="nextTo"/>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Job Postings</c:v>
                </c:pt>
              </c:strCache>
            </c:strRef>
          </c:tx>
          <c:invertIfNegative val="1"/>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6</c:v>
                </c:pt>
                <c:pt idx="1">
                  <c:v>9</c:v>
                </c:pt>
                <c:pt idx="2">
                  <c:v>5</c:v>
                </c:pt>
                <c:pt idx="3">
                  <c:v>2</c:v>
                </c:pt>
                <c:pt idx="4">
                  <c:v>2</c:v>
                </c:pt>
                <c:pt idx="5">
                  <c:v>2</c:v>
                </c:pt>
              </c:numCache>
            </c:numRef>
          </c:val>
          <c:extLst>
            <c:ext xmlns:c16="http://schemas.microsoft.com/office/drawing/2014/chart" uri="{C3380CC4-5D6E-409C-BE32-E72D297353CC}">
              <c16:uniqueId val="{00000000-5EFE-4C0D-A529-DD513392093C}"/>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000" b="1">
                <a:latin typeface="Calibri"/>
              </a:defRPr>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sz="1000">
                <a:latin typeface="Calibri"/>
              </a:defRPr>
            </a:pPr>
            <a:endParaRPr lang="en-US"/>
          </a:p>
        </c:txPr>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Job Postings</c:v>
                </c:pt>
              </c:strCache>
            </c:strRef>
          </c:tx>
          <c:invertIfNegative val="1"/>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4</c:v>
                </c:pt>
                <c:pt idx="1">
                  <c:v>4</c:v>
                </c:pt>
                <c:pt idx="2">
                  <c:v>0</c:v>
                </c:pt>
                <c:pt idx="3">
                  <c:v>0</c:v>
                </c:pt>
                <c:pt idx="4">
                  <c:v>0</c:v>
                </c:pt>
                <c:pt idx="5">
                  <c:v>0</c:v>
                </c:pt>
              </c:numCache>
            </c:numRef>
          </c:val>
          <c:extLst>
            <c:ext xmlns:c16="http://schemas.microsoft.com/office/drawing/2014/chart" uri="{C3380CC4-5D6E-409C-BE32-E72D297353CC}">
              <c16:uniqueId val="{00000000-8A60-4BFE-A609-FF4CE7AD0A2D}"/>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000" b="1">
                <a:latin typeface="Calibri"/>
              </a:defRPr>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sz="1000">
                <a:latin typeface="Calibri"/>
              </a:defRPr>
            </a:pPr>
            <a:endParaRPr lang="en-US"/>
          </a:p>
        </c:txPr>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Job Postings</c:v>
                </c:pt>
              </c:strCache>
            </c:strRef>
          </c:tx>
          <c:invertIfNegative val="1"/>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4</c:v>
                </c:pt>
                <c:pt idx="1">
                  <c:v>2</c:v>
                </c:pt>
                <c:pt idx="2">
                  <c:v>3</c:v>
                </c:pt>
                <c:pt idx="3">
                  <c:v>4</c:v>
                </c:pt>
                <c:pt idx="4">
                  <c:v>3</c:v>
                </c:pt>
                <c:pt idx="5">
                  <c:v>0</c:v>
                </c:pt>
              </c:numCache>
            </c:numRef>
          </c:val>
          <c:extLst>
            <c:ext xmlns:c16="http://schemas.microsoft.com/office/drawing/2014/chart" uri="{C3380CC4-5D6E-409C-BE32-E72D297353CC}">
              <c16:uniqueId val="{00000000-D8E6-4F87-81F9-BB3FE93692AD}"/>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000" b="1">
                <a:latin typeface="Calibri"/>
              </a:defRPr>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sz="1000">
                <a:latin typeface="Calibri"/>
              </a:defRPr>
            </a:pPr>
            <a:endParaRPr lang="en-US"/>
          </a:p>
        </c:txPr>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Job Postings</c:v>
                </c:pt>
              </c:strCache>
            </c:strRef>
          </c:tx>
          <c:invertIfNegative val="1"/>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3</c:v>
                </c:pt>
                <c:pt idx="1">
                  <c:v>4</c:v>
                </c:pt>
                <c:pt idx="2">
                  <c:v>1</c:v>
                </c:pt>
                <c:pt idx="3">
                  <c:v>0</c:v>
                </c:pt>
                <c:pt idx="4">
                  <c:v>4</c:v>
                </c:pt>
                <c:pt idx="5">
                  <c:v>1</c:v>
                </c:pt>
              </c:numCache>
            </c:numRef>
          </c:val>
          <c:extLst>
            <c:ext xmlns:c16="http://schemas.microsoft.com/office/drawing/2014/chart" uri="{C3380CC4-5D6E-409C-BE32-E72D297353CC}">
              <c16:uniqueId val="{00000000-978B-4A7C-B646-232013E8607E}"/>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000" b="1">
                <a:latin typeface="Calibri"/>
              </a:defRPr>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sz="1000">
                <a:latin typeface="Calibri"/>
              </a:defRPr>
            </a:pPr>
            <a:endParaRPr lang="en-US"/>
          </a:p>
        </c:txPr>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bar"/>
        <c:grouping val="clustered"/>
        <c:varyColors val="0"/>
        <c:ser>
          <c:idx val="0"/>
          <c:order val="0"/>
          <c:tx>
            <c:strRef>
              <c:f>Sheet1!$B$1</c:f>
              <c:strCache>
                <c:ptCount val="1"/>
                <c:pt idx="0">
                  <c:v>workflows</c:v>
                </c:pt>
              </c:strCache>
            </c:strRef>
          </c:tx>
          <c:invertIfNegative val="1"/>
          <c:dLbls>
            <c:numFmt formatCode="0.0%" sourceLinked="0"/>
            <c:spPr>
              <a:noFill/>
              <a:ln>
                <a:noFill/>
              </a:ln>
              <a:effectLst/>
            </c:spPr>
            <c:txPr>
              <a:bodyPr/>
              <a:lstStyle/>
              <a:p>
                <a:pPr>
                  <a:defRPr sz="900" b="1" i="0" u="none">
                    <a:solidFill>
                      <a:srgbClr val="000000"/>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Others</c:v>
                </c:pt>
                <c:pt idx="1">
                  <c:v>Application Development &amp; Maintenance</c:v>
                </c:pt>
                <c:pt idx="2">
                  <c:v>Account Management</c:v>
                </c:pt>
                <c:pt idx="3">
                  <c:v>Technical Certification, Documentation &amp; Publication</c:v>
                </c:pt>
                <c:pt idx="4">
                  <c:v>Software Testing</c:v>
                </c:pt>
                <c:pt idx="5">
                  <c:v>Talent Acquisition</c:v>
                </c:pt>
              </c:strCache>
            </c:strRef>
          </c:cat>
          <c:val>
            <c:numRef>
              <c:f>Sheet1!$B$2:$B$7</c:f>
              <c:numCache>
                <c:formatCode>General</c:formatCode>
                <c:ptCount val="6"/>
                <c:pt idx="0">
                  <c:v>0.45945945945945948</c:v>
                </c:pt>
                <c:pt idx="1">
                  <c:v>8.1081081081081086E-2</c:v>
                </c:pt>
                <c:pt idx="2">
                  <c:v>0.10810810810810811</c:v>
                </c:pt>
                <c:pt idx="3">
                  <c:v>0.10810810810810811</c:v>
                </c:pt>
                <c:pt idx="4">
                  <c:v>0.10810810810810811</c:v>
                </c:pt>
                <c:pt idx="5">
                  <c:v>0.13513513513513514</c:v>
                </c:pt>
              </c:numCache>
            </c:numRef>
          </c:val>
          <c:extLst>
            <c:ext xmlns:c16="http://schemas.microsoft.com/office/drawing/2014/chart" uri="{C3380CC4-5D6E-409C-BE32-E72D297353CC}">
              <c16:uniqueId val="{00000000-C601-49F8-893D-DDC8588FAB98}"/>
            </c:ext>
          </c:extLst>
        </c:ser>
        <c:dLbls>
          <c:showLegendKey val="0"/>
          <c:showVal val="1"/>
          <c:showCatName val="0"/>
          <c:showSerName val="0"/>
          <c:showPercent val="0"/>
          <c:showBubbleSize val="0"/>
        </c:dLbls>
        <c:gapWidth val="150"/>
        <c:axId val="-2068027336"/>
        <c:axId val="-2113994440"/>
      </c:barChart>
      <c:catAx>
        <c:axId val="-2068027336"/>
        <c:scaling>
          <c:orientation val="minMax"/>
        </c:scaling>
        <c:delete val="0"/>
        <c:axPos val="l"/>
        <c:numFmt formatCode="General" sourceLinked="0"/>
        <c:majorTickMark val="out"/>
        <c:minorTickMark val="none"/>
        <c:tickLblPos val="nextTo"/>
        <c:txPr>
          <a:bodyPr/>
          <a:lstStyle/>
          <a:p>
            <a:pPr>
              <a:defRPr sz="1100" b="1">
                <a:latin typeface="Calibri"/>
              </a:defRPr>
            </a:pPr>
            <a:endParaRPr lang="en-US"/>
          </a:p>
        </c:txPr>
        <c:crossAx val="-2113994440"/>
        <c:crosses val="autoZero"/>
        <c:auto val="1"/>
        <c:lblAlgn val="ctr"/>
        <c:lblOffset val="100"/>
        <c:noMultiLvlLbl val="0"/>
      </c:catAx>
      <c:valAx>
        <c:axId val="-2113994440"/>
        <c:scaling>
          <c:orientation val="minMax"/>
        </c:scaling>
        <c:delete val="1"/>
        <c:axPos val="b"/>
        <c:numFmt formatCode="General" sourceLinked="1"/>
        <c:majorTickMark val="out"/>
        <c:minorTickMark val="none"/>
        <c:tickLblPos val="nextTo"/>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Series1</c:v>
                </c:pt>
              </c:strCache>
            </c:strRef>
          </c:tx>
          <c:invertIfNegative val="1"/>
          <c:dLbls>
            <c:numFmt formatCode="0%" sourceLinked="0"/>
            <c:spPr>
              <a:noFill/>
              <a:ln>
                <a:noFill/>
              </a:ln>
              <a:effectLst/>
            </c:spPr>
            <c:txPr>
              <a:bodyPr/>
              <a:lstStyle/>
              <a:p>
                <a:pPr>
                  <a:defRPr sz="900" b="1" i="0" u="none">
                    <a:solidFill>
                      <a:srgbClr val="000000"/>
                    </a:solidFill>
                    <a:latin typeface="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DataArt</c:v>
                </c:pt>
                <c:pt idx="1">
                  <c:v>Infosys</c:v>
                </c:pt>
                <c:pt idx="2">
                  <c:v>Cognizant</c:v>
                </c:pt>
                <c:pt idx="3">
                  <c:v>Harman International Industries</c:v>
                </c:pt>
                <c:pt idx="4">
                  <c:v>Taktyl Studios</c:v>
                </c:pt>
                <c:pt idx="5">
                  <c:v>Deloitte</c:v>
                </c:pt>
                <c:pt idx="6">
                  <c:v>Fujitsu Ltd.</c:v>
                </c:pt>
                <c:pt idx="7">
                  <c:v>Optum, Inc.</c:v>
                </c:pt>
                <c:pt idx="8">
                  <c:v>Booz Allen Hamilton Holding Corporation</c:v>
                </c:pt>
                <c:pt idx="9">
                  <c:v>Dimagi</c:v>
                </c:pt>
                <c:pt idx="10">
                  <c:v>Globant</c:v>
                </c:pt>
                <c:pt idx="11">
                  <c:v>IBM</c:v>
                </c:pt>
                <c:pt idx="12">
                  <c:v>Idexcel Technologies Private Limited</c:v>
                </c:pt>
                <c:pt idx="13">
                  <c:v>Oracle Corporation</c:v>
                </c:pt>
                <c:pt idx="14">
                  <c:v>Allinial Global</c:v>
                </c:pt>
                <c:pt idx="15">
                  <c:v>Others</c:v>
                </c:pt>
              </c:strCache>
            </c:strRef>
          </c:cat>
          <c:val>
            <c:numRef>
              <c:f>Sheet1!$B$2:$B$17</c:f>
              <c:numCache>
                <c:formatCode>General</c:formatCode>
                <c:ptCount val="16"/>
                <c:pt idx="0">
                  <c:v>0.29729729729729731</c:v>
                </c:pt>
                <c:pt idx="1">
                  <c:v>5.4054054054054057E-2</c:v>
                </c:pt>
                <c:pt idx="2">
                  <c:v>5.4054054054054057E-2</c:v>
                </c:pt>
                <c:pt idx="3">
                  <c:v>5.4054054054054057E-2</c:v>
                </c:pt>
                <c:pt idx="4">
                  <c:v>2.7027027027027029E-2</c:v>
                </c:pt>
                <c:pt idx="5">
                  <c:v>2.7027027027027029E-2</c:v>
                </c:pt>
                <c:pt idx="6">
                  <c:v>2.7027027027027029E-2</c:v>
                </c:pt>
                <c:pt idx="7">
                  <c:v>2.7027027027027029E-2</c:v>
                </c:pt>
                <c:pt idx="8">
                  <c:v>2.7027027027027029E-2</c:v>
                </c:pt>
                <c:pt idx="9">
                  <c:v>2.7027027027027029E-2</c:v>
                </c:pt>
                <c:pt idx="10">
                  <c:v>2.7027027027027029E-2</c:v>
                </c:pt>
                <c:pt idx="11">
                  <c:v>2.7027027027027029E-2</c:v>
                </c:pt>
                <c:pt idx="12">
                  <c:v>2.7027027027027029E-2</c:v>
                </c:pt>
                <c:pt idx="13">
                  <c:v>2.7027027027027029E-2</c:v>
                </c:pt>
                <c:pt idx="14">
                  <c:v>2.7027027027027029E-2</c:v>
                </c:pt>
                <c:pt idx="15">
                  <c:v>0.24324324324324326</c:v>
                </c:pt>
              </c:numCache>
            </c:numRef>
          </c:val>
          <c:extLst>
            <c:ext xmlns:c16="http://schemas.microsoft.com/office/drawing/2014/chart" uri="{C3380CC4-5D6E-409C-BE32-E72D297353CC}">
              <c16:uniqueId val="{00000000-7455-4753-890F-ADA22164FD9A}"/>
            </c:ext>
          </c:extLst>
        </c:ser>
        <c:dLbls>
          <c:showLegendKey val="0"/>
          <c:showVal val="1"/>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100" b="1">
                <a:latin typeface="Calibri"/>
              </a:defRPr>
            </a:pPr>
            <a:endParaRPr lang="en-US"/>
          </a:p>
        </c:txPr>
        <c:crossAx val="-2113994440"/>
        <c:crosses val="autoZero"/>
        <c:auto val="1"/>
        <c:lblAlgn val="ctr"/>
        <c:lblOffset val="100"/>
        <c:noMultiLvlLbl val="0"/>
      </c:catAx>
      <c:valAx>
        <c:axId val="-2113994440"/>
        <c:scaling>
          <c:orientation val="minMax"/>
        </c:scaling>
        <c:delete val="1"/>
        <c:axPos val="l"/>
        <c:numFmt formatCode="General" sourceLinked="1"/>
        <c:majorTickMark val="out"/>
        <c:minorTickMark val="none"/>
        <c:tickLblPos val="nextTo"/>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bar"/>
        <c:grouping val="percentStacked"/>
        <c:varyColors val="1"/>
        <c:ser>
          <c:idx val="0"/>
          <c:order val="0"/>
          <c:tx>
            <c:strRef>
              <c:f>Sheet1!$B$1</c:f>
              <c:strCache>
                <c:ptCount val="1"/>
                <c:pt idx="0">
                  <c:v>Data Engineering</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Sheet1!$B$2:$B$2</c:f>
              <c:numCache>
                <c:formatCode>General</c:formatCode>
                <c:ptCount val="1"/>
                <c:pt idx="0">
                  <c:v>0.5</c:v>
                </c:pt>
              </c:numCache>
            </c:numRef>
          </c:val>
          <c:extLst>
            <c:ext xmlns:c16="http://schemas.microsoft.com/office/drawing/2014/chart" uri="{C3380CC4-5D6E-409C-BE32-E72D297353CC}">
              <c16:uniqueId val="{00000000-A6D7-470D-A4EB-E7584A0C6272}"/>
            </c:ext>
          </c:extLst>
        </c:ser>
        <c:ser>
          <c:idx val="1"/>
          <c:order val="1"/>
          <c:tx>
            <c:strRef>
              <c:f>Sheet1!$C$1</c:f>
              <c:strCache>
                <c:ptCount val="1"/>
                <c:pt idx="0">
                  <c:v>Project/Programs Management</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Sheet1!$C$2:$C$2</c:f>
              <c:numCache>
                <c:formatCode>General</c:formatCode>
                <c:ptCount val="1"/>
                <c:pt idx="0">
                  <c:v>0.5</c:v>
                </c:pt>
              </c:numCache>
            </c:numRef>
          </c:val>
          <c:extLst>
            <c:ext xmlns:c16="http://schemas.microsoft.com/office/drawing/2014/chart" uri="{C3380CC4-5D6E-409C-BE32-E72D297353CC}">
              <c16:uniqueId val="{00000001-A6D7-470D-A4EB-E7584A0C6272}"/>
            </c:ext>
          </c:extLst>
        </c:ser>
        <c:dLbls>
          <c:showLegendKey val="0"/>
          <c:showVal val="1"/>
          <c:showCatName val="0"/>
          <c:showSerName val="0"/>
          <c:showPercent val="0"/>
          <c:showBubbleSize val="0"/>
        </c:dLbls>
        <c:gapWidth val="150"/>
        <c:overlap val="100"/>
        <c:axId val="-2068027336"/>
        <c:axId val="-2113994440"/>
      </c:barChart>
      <c:catAx>
        <c:axId val="-2068027336"/>
        <c:scaling>
          <c:orientation val="minMax"/>
        </c:scaling>
        <c:delete val="0"/>
        <c:axPos val="l"/>
        <c:numFmt formatCode="General" sourceLinked="0"/>
        <c:majorTickMark val="out"/>
        <c:minorTickMark val="none"/>
        <c:tickLblPos val="nextTo"/>
        <c:txPr>
          <a:bodyPr/>
          <a:lstStyle/>
          <a:p>
            <a:pPr>
              <a:defRPr sz="1100" b="1">
                <a:latin typeface="Calibri"/>
              </a:defRPr>
            </a:pPr>
            <a:endParaRPr lang="en-US"/>
          </a:p>
        </c:txPr>
        <c:crossAx val="-2113994440"/>
        <c:crosses val="autoZero"/>
        <c:auto val="1"/>
        <c:lblAlgn val="ctr"/>
        <c:lblOffset val="100"/>
        <c:noMultiLvlLbl val="0"/>
      </c:catAx>
      <c:valAx>
        <c:axId val="-2113994440"/>
        <c:scaling>
          <c:orientation val="minMax"/>
        </c:scaling>
        <c:delete val="1"/>
        <c:axPos val="b"/>
        <c:numFmt formatCode="0%" sourceLinked="1"/>
        <c:majorTickMark val="out"/>
        <c:minorTickMark val="none"/>
        <c:tickLblPos val="nextTo"/>
        <c:crossAx val="-2068027336"/>
        <c:crosses val="autoZero"/>
        <c:crossBetween val="between"/>
      </c:valAx>
    </c:plotArea>
    <c:legend>
      <c:legendPos val="b"/>
      <c:overlay val="0"/>
      <c:txPr>
        <a:bodyPr/>
        <a:lstStyle/>
        <a:p>
          <a:pPr>
            <a:defRPr sz="800">
              <a:latin typeface="Calibri"/>
            </a:defRPr>
          </a:pPr>
          <a:endParaRPr lang="en-US"/>
        </a:p>
      </c:txPr>
    </c:legend>
    <c:plotVisOnly val="1"/>
    <c:dispBlanksAs val="gap"/>
    <c:showDLblsOverMax val="1"/>
  </c:chart>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bar"/>
        <c:grouping val="percentStacked"/>
        <c:varyColors val="1"/>
        <c:ser>
          <c:idx val="0"/>
          <c:order val="0"/>
          <c:tx>
            <c:strRef>
              <c:f>Sheet1!$B$1</c:f>
              <c:strCache>
                <c:ptCount val="1"/>
                <c:pt idx="0">
                  <c:v>Software Testing</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Sheet1!$B$2:$B$2</c:f>
              <c:numCache>
                <c:formatCode>General</c:formatCode>
                <c:ptCount val="1"/>
                <c:pt idx="0">
                  <c:v>1</c:v>
                </c:pt>
              </c:numCache>
            </c:numRef>
          </c:val>
          <c:extLst>
            <c:ext xmlns:c16="http://schemas.microsoft.com/office/drawing/2014/chart" uri="{C3380CC4-5D6E-409C-BE32-E72D297353CC}">
              <c16:uniqueId val="{00000000-19D3-4B08-8763-409B8B479C91}"/>
            </c:ext>
          </c:extLst>
        </c:ser>
        <c:dLbls>
          <c:showLegendKey val="0"/>
          <c:showVal val="1"/>
          <c:showCatName val="0"/>
          <c:showSerName val="1"/>
          <c:showPercent val="0"/>
          <c:showBubbleSize val="0"/>
        </c:dLbls>
        <c:gapWidth val="150"/>
        <c:overlap val="100"/>
        <c:axId val="-2068027336"/>
        <c:axId val="-2113994440"/>
      </c:barChart>
      <c:catAx>
        <c:axId val="-2068027336"/>
        <c:scaling>
          <c:orientation val="minMax"/>
        </c:scaling>
        <c:delete val="0"/>
        <c:axPos val="l"/>
        <c:numFmt formatCode="General" sourceLinked="0"/>
        <c:majorTickMark val="out"/>
        <c:minorTickMark val="none"/>
        <c:tickLblPos val="nextTo"/>
        <c:txPr>
          <a:bodyPr/>
          <a:lstStyle/>
          <a:p>
            <a:pPr>
              <a:defRPr sz="1100" b="1">
                <a:latin typeface="Calibri"/>
              </a:defRPr>
            </a:pPr>
            <a:endParaRPr lang="en-US"/>
          </a:p>
        </c:txPr>
        <c:crossAx val="-2113994440"/>
        <c:crosses val="autoZero"/>
        <c:auto val="1"/>
        <c:lblAlgn val="ctr"/>
        <c:lblOffset val="100"/>
        <c:noMultiLvlLbl val="0"/>
      </c:catAx>
      <c:valAx>
        <c:axId val="-2113994440"/>
        <c:scaling>
          <c:orientation val="minMax"/>
        </c:scaling>
        <c:delete val="1"/>
        <c:axPos val="b"/>
        <c:numFmt formatCode="0%" sourceLinked="1"/>
        <c:majorTickMark val="out"/>
        <c:minorTickMark val="none"/>
        <c:tickLblPos val="nextTo"/>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bar"/>
        <c:grouping val="percentStacked"/>
        <c:varyColors val="1"/>
        <c:ser>
          <c:idx val="0"/>
          <c:order val="0"/>
          <c:tx>
            <c:strRef>
              <c:f>Sheet1!$B$1</c:f>
              <c:strCache>
                <c:ptCount val="1"/>
                <c:pt idx="0">
                  <c:v>Technical Certification, Documentation &amp; Publication</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Sheet1!$B$2:$B$2</c:f>
              <c:numCache>
                <c:formatCode>General</c:formatCode>
                <c:ptCount val="1"/>
                <c:pt idx="0">
                  <c:v>1</c:v>
                </c:pt>
              </c:numCache>
            </c:numRef>
          </c:val>
          <c:extLst>
            <c:ext xmlns:c16="http://schemas.microsoft.com/office/drawing/2014/chart" uri="{C3380CC4-5D6E-409C-BE32-E72D297353CC}">
              <c16:uniqueId val="{00000000-DEC6-4018-8469-E78843712985}"/>
            </c:ext>
          </c:extLst>
        </c:ser>
        <c:dLbls>
          <c:showLegendKey val="0"/>
          <c:showVal val="1"/>
          <c:showCatName val="0"/>
          <c:showSerName val="1"/>
          <c:showPercent val="0"/>
          <c:showBubbleSize val="0"/>
        </c:dLbls>
        <c:gapWidth val="150"/>
        <c:overlap val="100"/>
        <c:axId val="-2068027336"/>
        <c:axId val="-2113994440"/>
      </c:barChart>
      <c:catAx>
        <c:axId val="-2068027336"/>
        <c:scaling>
          <c:orientation val="minMax"/>
        </c:scaling>
        <c:delete val="0"/>
        <c:axPos val="l"/>
        <c:numFmt formatCode="General" sourceLinked="0"/>
        <c:majorTickMark val="out"/>
        <c:minorTickMark val="none"/>
        <c:tickLblPos val="nextTo"/>
        <c:txPr>
          <a:bodyPr/>
          <a:lstStyle/>
          <a:p>
            <a:pPr>
              <a:defRPr sz="1100" b="1">
                <a:latin typeface="Calibri"/>
              </a:defRPr>
            </a:pPr>
            <a:endParaRPr lang="en-US"/>
          </a:p>
        </c:txPr>
        <c:crossAx val="-2113994440"/>
        <c:crosses val="autoZero"/>
        <c:auto val="1"/>
        <c:lblAlgn val="ctr"/>
        <c:lblOffset val="100"/>
        <c:noMultiLvlLbl val="0"/>
      </c:catAx>
      <c:valAx>
        <c:axId val="-2113994440"/>
        <c:scaling>
          <c:orientation val="minMax"/>
        </c:scaling>
        <c:delete val="1"/>
        <c:axPos val="b"/>
        <c:numFmt formatCode="0%" sourceLinked="1"/>
        <c:majorTickMark val="out"/>
        <c:minorTickMark val="none"/>
        <c:tickLblPos val="nextTo"/>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bar"/>
        <c:grouping val="percentStacked"/>
        <c:varyColors val="1"/>
        <c:ser>
          <c:idx val="0"/>
          <c:order val="0"/>
          <c:tx>
            <c:strRef>
              <c:f>Sheet1!$B$1</c:f>
              <c:strCache>
                <c:ptCount val="1"/>
                <c:pt idx="0">
                  <c:v>Talent Acquisition</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Sheet1!$B$2:$B$2</c:f>
              <c:numCache>
                <c:formatCode>General</c:formatCode>
                <c:ptCount val="1"/>
                <c:pt idx="0">
                  <c:v>0.45454545454545453</c:v>
                </c:pt>
              </c:numCache>
            </c:numRef>
          </c:val>
          <c:extLst>
            <c:ext xmlns:c16="http://schemas.microsoft.com/office/drawing/2014/chart" uri="{C3380CC4-5D6E-409C-BE32-E72D297353CC}">
              <c16:uniqueId val="{00000000-09AE-4C71-BCAB-1701616A2048}"/>
            </c:ext>
          </c:extLst>
        </c:ser>
        <c:ser>
          <c:idx val="1"/>
          <c:order val="1"/>
          <c:tx>
            <c:strRef>
              <c:f>Sheet1!$C$1</c:f>
              <c:strCache>
                <c:ptCount val="1"/>
                <c:pt idx="0">
                  <c:v>Account Management</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Sheet1!$C$2:$C$2</c:f>
              <c:numCache>
                <c:formatCode>General</c:formatCode>
                <c:ptCount val="1"/>
                <c:pt idx="0">
                  <c:v>0.27272727272727271</c:v>
                </c:pt>
              </c:numCache>
            </c:numRef>
          </c:val>
          <c:extLst>
            <c:ext xmlns:c16="http://schemas.microsoft.com/office/drawing/2014/chart" uri="{C3380CC4-5D6E-409C-BE32-E72D297353CC}">
              <c16:uniqueId val="{00000001-09AE-4C71-BCAB-1701616A2048}"/>
            </c:ext>
          </c:extLst>
        </c:ser>
        <c:ser>
          <c:idx val="2"/>
          <c:order val="2"/>
          <c:tx>
            <c:strRef>
              <c:f>Sheet1!$D$1</c:f>
              <c:strCache>
                <c:ptCount val="1"/>
                <c:pt idx="0">
                  <c:v>Application Development &amp; Maintenance</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Sheet1!$D$2:$D$2</c:f>
              <c:numCache>
                <c:formatCode>General</c:formatCode>
                <c:ptCount val="1"/>
                <c:pt idx="0">
                  <c:v>0.27272727272727271</c:v>
                </c:pt>
              </c:numCache>
            </c:numRef>
          </c:val>
          <c:extLst>
            <c:ext xmlns:c16="http://schemas.microsoft.com/office/drawing/2014/chart" uri="{C3380CC4-5D6E-409C-BE32-E72D297353CC}">
              <c16:uniqueId val="{00000002-09AE-4C71-BCAB-1701616A2048}"/>
            </c:ext>
          </c:extLst>
        </c:ser>
        <c:dLbls>
          <c:showLegendKey val="0"/>
          <c:showVal val="1"/>
          <c:showCatName val="0"/>
          <c:showSerName val="0"/>
          <c:showPercent val="0"/>
          <c:showBubbleSize val="0"/>
        </c:dLbls>
        <c:gapWidth val="150"/>
        <c:overlap val="100"/>
        <c:axId val="-2068027336"/>
        <c:axId val="-2113994440"/>
      </c:barChart>
      <c:catAx>
        <c:axId val="-2068027336"/>
        <c:scaling>
          <c:orientation val="minMax"/>
        </c:scaling>
        <c:delete val="0"/>
        <c:axPos val="l"/>
        <c:numFmt formatCode="General" sourceLinked="0"/>
        <c:majorTickMark val="out"/>
        <c:minorTickMark val="none"/>
        <c:tickLblPos val="nextTo"/>
        <c:txPr>
          <a:bodyPr/>
          <a:lstStyle/>
          <a:p>
            <a:pPr>
              <a:defRPr sz="1100" b="1">
                <a:latin typeface="Calibri"/>
              </a:defRPr>
            </a:pPr>
            <a:endParaRPr lang="en-US"/>
          </a:p>
        </c:txPr>
        <c:crossAx val="-2113994440"/>
        <c:crosses val="autoZero"/>
        <c:auto val="1"/>
        <c:lblAlgn val="ctr"/>
        <c:lblOffset val="100"/>
        <c:noMultiLvlLbl val="0"/>
      </c:catAx>
      <c:valAx>
        <c:axId val="-2113994440"/>
        <c:scaling>
          <c:orientation val="minMax"/>
        </c:scaling>
        <c:delete val="1"/>
        <c:axPos val="b"/>
        <c:numFmt formatCode="0%" sourceLinked="1"/>
        <c:majorTickMark val="out"/>
        <c:minorTickMark val="none"/>
        <c:tickLblPos val="nextTo"/>
        <c:crossAx val="-2068027336"/>
        <c:crosses val="autoZero"/>
        <c:crossBetween val="between"/>
      </c:valAx>
    </c:plotArea>
    <c:legend>
      <c:legendPos val="b"/>
      <c:overlay val="0"/>
      <c:txPr>
        <a:bodyPr/>
        <a:lstStyle/>
        <a:p>
          <a:pPr>
            <a:defRPr sz="800">
              <a:latin typeface="Calibri"/>
            </a:defRPr>
          </a:pPr>
          <a:endParaRPr lang="en-US"/>
        </a:p>
      </c:txPr>
    </c:legend>
    <c:plotVisOnly val="1"/>
    <c:dispBlanksAs val="gap"/>
    <c:showDLblsOverMax val="1"/>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IT Spend</c:v>
                </c:pt>
              </c:strCache>
            </c:strRef>
          </c:tx>
          <c:invertIfNegative val="1"/>
          <c:dLbls>
            <c:numFmt formatCode="0" sourceLinked="0"/>
            <c:spPr>
              <a:noFill/>
              <a:ln>
                <a:noFill/>
              </a:ln>
              <a:effectLst/>
            </c:spPr>
            <c:txPr>
              <a:bodyPr/>
              <a:lstStyle/>
              <a:p>
                <a:pPr>
                  <a:defRPr sz="1200" b="1" i="0" u="none">
                    <a:solidFill>
                      <a:srgbClr val="000000"/>
                    </a:solidFill>
                    <a:latin typeface="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FY 2021</c:v>
                </c:pt>
                <c:pt idx="1">
                  <c:v>FY 2022</c:v>
                </c:pt>
                <c:pt idx="2">
                  <c:v>FY 2023</c:v>
                </c:pt>
              </c:strCache>
            </c:strRef>
          </c:cat>
          <c:val>
            <c:numRef>
              <c:f>Sheet1!$B$2:$B$4</c:f>
              <c:numCache>
                <c:formatCode>General</c:formatCode>
                <c:ptCount val="3"/>
                <c:pt idx="0">
                  <c:v>1458.25</c:v>
                </c:pt>
                <c:pt idx="1">
                  <c:v>1660.98</c:v>
                </c:pt>
                <c:pt idx="2">
                  <c:v>1516.3</c:v>
                </c:pt>
              </c:numCache>
            </c:numRef>
          </c:val>
          <c:extLst>
            <c:ext xmlns:c16="http://schemas.microsoft.com/office/drawing/2014/chart" uri="{C3380CC4-5D6E-409C-BE32-E72D297353CC}">
              <c16:uniqueId val="{00000000-4EDB-48B4-997D-3AA08DAB9085}"/>
            </c:ext>
          </c:extLst>
        </c:ser>
        <c:dLbls>
          <c:showLegendKey val="0"/>
          <c:showVal val="1"/>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100" b="1">
                <a:latin typeface="Calibri"/>
              </a:defRPr>
            </a:pPr>
            <a:endParaRPr lang="en-US"/>
          </a:p>
        </c:txPr>
        <c:crossAx val="-2113994440"/>
        <c:crosses val="autoZero"/>
        <c:auto val="1"/>
        <c:lblAlgn val="ctr"/>
        <c:lblOffset val="100"/>
        <c:noMultiLvlLbl val="0"/>
      </c:catAx>
      <c:valAx>
        <c:axId val="-2113994440"/>
        <c:scaling>
          <c:orientation val="minMax"/>
        </c:scaling>
        <c:delete val="1"/>
        <c:axPos val="l"/>
        <c:numFmt formatCode="General" sourceLinked="1"/>
        <c:majorTickMark val="out"/>
        <c:minorTickMark val="none"/>
        <c:tickLblPos val="nextTo"/>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bar"/>
        <c:grouping val="percentStacked"/>
        <c:varyColors val="1"/>
        <c:ser>
          <c:idx val="0"/>
          <c:order val="0"/>
          <c:tx>
            <c:strRef>
              <c:f>Sheet1!$B$1</c:f>
              <c:strCache>
                <c:ptCount val="1"/>
                <c:pt idx="0">
                  <c:v>Mobile Application Development</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Sheet1!$B$2:$B$2</c:f>
              <c:numCache>
                <c:formatCode>General</c:formatCode>
                <c:ptCount val="1"/>
                <c:pt idx="0">
                  <c:v>0.5</c:v>
                </c:pt>
              </c:numCache>
            </c:numRef>
          </c:val>
          <c:extLst>
            <c:ext xmlns:c16="http://schemas.microsoft.com/office/drawing/2014/chart" uri="{C3380CC4-5D6E-409C-BE32-E72D297353CC}">
              <c16:uniqueId val="{00000000-4B58-4777-88C6-895F61194AEF}"/>
            </c:ext>
          </c:extLst>
        </c:ser>
        <c:ser>
          <c:idx val="1"/>
          <c:order val="1"/>
          <c:tx>
            <c:strRef>
              <c:f>Sheet1!$C$1</c:f>
              <c:strCache>
                <c:ptCount val="1"/>
                <c:pt idx="0">
                  <c:v>Technical Certification, Documentation &amp; Publication</c:v>
                </c:pt>
              </c:strCache>
            </c:strRef>
          </c:tx>
          <c:invertIfNegative val="1"/>
          <c:dLbls>
            <c:numFmt formatCode="0%" sourceLinked="0"/>
            <c:spPr>
              <a:noFill/>
              <a:ln>
                <a:noFill/>
              </a:ln>
              <a:effectLst/>
            </c:spPr>
            <c:txPr>
              <a:bodyPr/>
              <a:lstStyle/>
              <a:p>
                <a:pPr>
                  <a:defRPr sz="900" b="1" i="0" u="none">
                    <a:solidFill>
                      <a:srgbClr val="FFFFFF"/>
                    </a:solidFill>
                    <a:latin typeface=" calibri"/>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c:f>
              <c:strCache>
                <c:ptCount val="1"/>
              </c:strCache>
            </c:strRef>
          </c:cat>
          <c:val>
            <c:numRef>
              <c:f>Sheet1!$C$2:$C$2</c:f>
              <c:numCache>
                <c:formatCode>General</c:formatCode>
                <c:ptCount val="1"/>
                <c:pt idx="0">
                  <c:v>0.5</c:v>
                </c:pt>
              </c:numCache>
            </c:numRef>
          </c:val>
          <c:extLst>
            <c:ext xmlns:c16="http://schemas.microsoft.com/office/drawing/2014/chart" uri="{C3380CC4-5D6E-409C-BE32-E72D297353CC}">
              <c16:uniqueId val="{00000001-4B58-4777-88C6-895F61194AEF}"/>
            </c:ext>
          </c:extLst>
        </c:ser>
        <c:dLbls>
          <c:showLegendKey val="0"/>
          <c:showVal val="1"/>
          <c:showCatName val="0"/>
          <c:showSerName val="0"/>
          <c:showPercent val="0"/>
          <c:showBubbleSize val="0"/>
        </c:dLbls>
        <c:gapWidth val="150"/>
        <c:overlap val="100"/>
        <c:axId val="-2068027336"/>
        <c:axId val="-2113994440"/>
      </c:barChart>
      <c:catAx>
        <c:axId val="-2068027336"/>
        <c:scaling>
          <c:orientation val="minMax"/>
        </c:scaling>
        <c:delete val="0"/>
        <c:axPos val="l"/>
        <c:numFmt formatCode="General" sourceLinked="0"/>
        <c:majorTickMark val="out"/>
        <c:minorTickMark val="none"/>
        <c:tickLblPos val="nextTo"/>
        <c:txPr>
          <a:bodyPr/>
          <a:lstStyle/>
          <a:p>
            <a:pPr>
              <a:defRPr sz="1100" b="1">
                <a:latin typeface="Calibri"/>
              </a:defRPr>
            </a:pPr>
            <a:endParaRPr lang="en-US"/>
          </a:p>
        </c:txPr>
        <c:crossAx val="-2113994440"/>
        <c:crosses val="autoZero"/>
        <c:auto val="1"/>
        <c:lblAlgn val="ctr"/>
        <c:lblOffset val="100"/>
        <c:noMultiLvlLbl val="0"/>
      </c:catAx>
      <c:valAx>
        <c:axId val="-2113994440"/>
        <c:scaling>
          <c:orientation val="minMax"/>
        </c:scaling>
        <c:delete val="1"/>
        <c:axPos val="b"/>
        <c:numFmt formatCode="0%" sourceLinked="1"/>
        <c:majorTickMark val="out"/>
        <c:minorTickMark val="none"/>
        <c:tickLblPos val="nextTo"/>
        <c:crossAx val="-2068027336"/>
        <c:crosses val="autoZero"/>
        <c:crossBetween val="between"/>
      </c:valAx>
    </c:plotArea>
    <c:legend>
      <c:legendPos val="b"/>
      <c:overlay val="0"/>
      <c:txPr>
        <a:bodyPr/>
        <a:lstStyle/>
        <a:p>
          <a:pPr>
            <a:defRPr sz="800">
              <a:latin typeface="Calibri"/>
            </a:defRPr>
          </a:pPr>
          <a:endParaRPr lang="en-US"/>
        </a:p>
      </c:txPr>
    </c:legend>
    <c:plotVisOnly val="1"/>
    <c:dispBlanksAs val="gap"/>
    <c:showDLblsOverMax val="1"/>
  </c:chart>
  <c:txPr>
    <a:bodyPr/>
    <a:lstStyle/>
    <a:p>
      <a:pPr>
        <a:defRPr sz="18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B889-445E-8097-19F3979C5E5C}"/>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Sheet1!$A$2:$A$2</c:f>
              <c:strCache>
                <c:ptCount val="1"/>
                <c:pt idx="0">
                  <c:v>DataArt</c:v>
                </c:pt>
              </c:strCache>
            </c:strRef>
          </c:cat>
          <c:val>
            <c:numRef>
              <c:f>Sheet1!$B$2:$B$2</c:f>
              <c:numCache>
                <c:formatCode>General</c:formatCode>
                <c:ptCount val="1"/>
                <c:pt idx="0">
                  <c:v>1</c:v>
                </c:pt>
              </c:numCache>
            </c:numRef>
          </c:val>
          <c:extLst>
            <c:ext xmlns:c16="http://schemas.microsoft.com/office/drawing/2014/chart" uri="{C3380CC4-5D6E-409C-BE32-E72D297353CC}">
              <c16:uniqueId val="{00000002-B889-445E-8097-19F3979C5E5C}"/>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207D-4357-9E42-76E97FE01A61}"/>
              </c:ext>
            </c:extLst>
          </c:dPt>
          <c:dPt>
            <c:idx val="1"/>
            <c:bubble3D val="0"/>
            <c:spPr>
              <a:solidFill>
                <a:srgbClr val="9DDCFF"/>
              </a:solidFill>
            </c:spPr>
            <c:extLst>
              <c:ext xmlns:c16="http://schemas.microsoft.com/office/drawing/2014/chart" uri="{C3380CC4-5D6E-409C-BE32-E72D297353CC}">
                <c16:uniqueId val="{00000003-207D-4357-9E42-76E97FE01A61}"/>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Sheet1!$A$2:$A$3</c:f>
              <c:strCache>
                <c:ptCount val="2"/>
                <c:pt idx="0">
                  <c:v>DataArt</c:v>
                </c:pt>
                <c:pt idx="1">
                  <c:v>KIN AND CARTA PLC</c:v>
                </c:pt>
              </c:strCache>
            </c:strRef>
          </c:cat>
          <c:val>
            <c:numRef>
              <c:f>Sheet1!$B$2:$B$3</c:f>
              <c:numCache>
                <c:formatCode>General</c:formatCode>
                <c:ptCount val="2"/>
                <c:pt idx="0">
                  <c:v>0.75</c:v>
                </c:pt>
                <c:pt idx="1">
                  <c:v>0.25</c:v>
                </c:pt>
              </c:numCache>
            </c:numRef>
          </c:val>
          <c:extLst>
            <c:ext xmlns:c16="http://schemas.microsoft.com/office/drawing/2014/chart" uri="{C3380CC4-5D6E-409C-BE32-E72D297353CC}">
              <c16:uniqueId val="{00000004-207D-4357-9E42-76E97FE01A61}"/>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851F-4614-A9A5-0AEB105FE919}"/>
              </c:ext>
            </c:extLst>
          </c:dPt>
          <c:dPt>
            <c:idx val="1"/>
            <c:bubble3D val="0"/>
            <c:spPr>
              <a:solidFill>
                <a:srgbClr val="9DDCFF"/>
              </a:solidFill>
            </c:spPr>
            <c:extLst>
              <c:ext xmlns:c16="http://schemas.microsoft.com/office/drawing/2014/chart" uri="{C3380CC4-5D6E-409C-BE32-E72D297353CC}">
                <c16:uniqueId val="{00000003-851F-4614-A9A5-0AEB105FE919}"/>
              </c:ext>
            </c:extLst>
          </c:dPt>
          <c:dPt>
            <c:idx val="2"/>
            <c:bubble3D val="0"/>
            <c:spPr>
              <a:solidFill>
                <a:srgbClr val="8AC0C0"/>
              </a:solidFill>
            </c:spPr>
            <c:extLst>
              <c:ext xmlns:c16="http://schemas.microsoft.com/office/drawing/2014/chart" uri="{C3380CC4-5D6E-409C-BE32-E72D297353CC}">
                <c16:uniqueId val="{00000005-851F-4614-A9A5-0AEB105FE919}"/>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Sheet1!$A$2:$A$4</c:f>
              <c:strCache>
                <c:ptCount val="3"/>
                <c:pt idx="0">
                  <c:v>Harman International Industries</c:v>
                </c:pt>
                <c:pt idx="1">
                  <c:v>Spindox</c:v>
                </c:pt>
                <c:pt idx="2">
                  <c:v>SpurTree Technologies</c:v>
                </c:pt>
              </c:strCache>
            </c:strRef>
          </c:cat>
          <c:val>
            <c:numRef>
              <c:f>Sheet1!$B$2:$B$4</c:f>
              <c:numCache>
                <c:formatCode>General</c:formatCode>
                <c:ptCount val="3"/>
                <c:pt idx="0">
                  <c:v>0.5</c:v>
                </c:pt>
                <c:pt idx="1">
                  <c:v>0.25</c:v>
                </c:pt>
                <c:pt idx="2">
                  <c:v>0.25</c:v>
                </c:pt>
              </c:numCache>
            </c:numRef>
          </c:val>
          <c:extLst>
            <c:ext xmlns:c16="http://schemas.microsoft.com/office/drawing/2014/chart" uri="{C3380CC4-5D6E-409C-BE32-E72D297353CC}">
              <c16:uniqueId val="{00000006-851F-4614-A9A5-0AEB105FE919}"/>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1380-4F66-B417-E9DBBAA0A680}"/>
              </c:ext>
            </c:extLst>
          </c:dPt>
          <c:dPt>
            <c:idx val="1"/>
            <c:bubble3D val="0"/>
            <c:spPr>
              <a:solidFill>
                <a:srgbClr val="9DDCFF"/>
              </a:solidFill>
            </c:spPr>
            <c:extLst>
              <c:ext xmlns:c16="http://schemas.microsoft.com/office/drawing/2014/chart" uri="{C3380CC4-5D6E-409C-BE32-E72D297353CC}">
                <c16:uniqueId val="{00000003-1380-4F66-B417-E9DBBAA0A680}"/>
              </c:ext>
            </c:extLst>
          </c:dPt>
          <c:dPt>
            <c:idx val="2"/>
            <c:bubble3D val="0"/>
            <c:spPr>
              <a:solidFill>
                <a:srgbClr val="8AC0C0"/>
              </a:solidFill>
            </c:spPr>
            <c:extLst>
              <c:ext xmlns:c16="http://schemas.microsoft.com/office/drawing/2014/chart" uri="{C3380CC4-5D6E-409C-BE32-E72D297353CC}">
                <c16:uniqueId val="{00000005-1380-4F66-B417-E9DBBAA0A680}"/>
              </c:ext>
            </c:extLst>
          </c:dPt>
          <c:dPt>
            <c:idx val="3"/>
            <c:bubble3D val="0"/>
            <c:spPr>
              <a:solidFill>
                <a:srgbClr val="A6A8AC"/>
              </a:solidFill>
            </c:spPr>
            <c:extLst>
              <c:ext xmlns:c16="http://schemas.microsoft.com/office/drawing/2014/chart" uri="{C3380CC4-5D6E-409C-BE32-E72D297353CC}">
                <c16:uniqueId val="{00000007-1380-4F66-B417-E9DBBAA0A680}"/>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Sheet1!$A$2:$A$5</c:f>
              <c:strCache>
                <c:ptCount val="4"/>
                <c:pt idx="0">
                  <c:v>Allinial Global</c:v>
                </c:pt>
                <c:pt idx="1">
                  <c:v>Altafonte</c:v>
                </c:pt>
                <c:pt idx="2">
                  <c:v>Dimagi</c:v>
                </c:pt>
                <c:pt idx="3">
                  <c:v>Infosys</c:v>
                </c:pt>
              </c:strCache>
            </c:strRef>
          </c:cat>
          <c:val>
            <c:numRef>
              <c:f>Sheet1!$B$2:$B$5</c:f>
              <c:numCache>
                <c:formatCode>General</c:formatCode>
                <c:ptCount val="4"/>
                <c:pt idx="0">
                  <c:v>0.25</c:v>
                </c:pt>
                <c:pt idx="1">
                  <c:v>0.25</c:v>
                </c:pt>
                <c:pt idx="2">
                  <c:v>0.25</c:v>
                </c:pt>
                <c:pt idx="3">
                  <c:v>0.25</c:v>
                </c:pt>
              </c:numCache>
            </c:numRef>
          </c:val>
          <c:extLst>
            <c:ext xmlns:c16="http://schemas.microsoft.com/office/drawing/2014/chart" uri="{C3380CC4-5D6E-409C-BE32-E72D297353CC}">
              <c16:uniqueId val="{00000008-1380-4F66-B417-E9DBBAA0A680}"/>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A9E1-4668-AA30-53460D2E43E3}"/>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Sheet1!$A$2:$A$2</c:f>
              <c:strCache>
                <c:ptCount val="1"/>
                <c:pt idx="0">
                  <c:v>DataArt</c:v>
                </c:pt>
              </c:strCache>
            </c:strRef>
          </c:cat>
          <c:val>
            <c:numRef>
              <c:f>Sheet1!$B$2:$B$2</c:f>
              <c:numCache>
                <c:formatCode>General</c:formatCode>
                <c:ptCount val="1"/>
                <c:pt idx="0">
                  <c:v>1</c:v>
                </c:pt>
              </c:numCache>
            </c:numRef>
          </c:val>
          <c:extLst>
            <c:ext xmlns:c16="http://schemas.microsoft.com/office/drawing/2014/chart" uri="{C3380CC4-5D6E-409C-BE32-E72D297353CC}">
              <c16:uniqueId val="{00000002-A9E1-4668-AA30-53460D2E43E3}"/>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64D3-41B7-BF25-283F7E65ED70}"/>
              </c:ext>
            </c:extLst>
          </c:dPt>
          <c:dPt>
            <c:idx val="1"/>
            <c:bubble3D val="0"/>
            <c:spPr>
              <a:solidFill>
                <a:srgbClr val="9DDCFF"/>
              </a:solidFill>
            </c:spPr>
            <c:extLst>
              <c:ext xmlns:c16="http://schemas.microsoft.com/office/drawing/2014/chart" uri="{C3380CC4-5D6E-409C-BE32-E72D297353CC}">
                <c16:uniqueId val="{00000003-64D3-41B7-BF25-283F7E65ED70}"/>
              </c:ext>
            </c:extLst>
          </c:dPt>
          <c:dPt>
            <c:idx val="2"/>
            <c:bubble3D val="0"/>
            <c:spPr>
              <a:solidFill>
                <a:srgbClr val="8AC0C0"/>
              </a:solidFill>
            </c:spPr>
            <c:extLst>
              <c:ext xmlns:c16="http://schemas.microsoft.com/office/drawing/2014/chart" uri="{C3380CC4-5D6E-409C-BE32-E72D297353CC}">
                <c16:uniqueId val="{00000005-64D3-41B7-BF25-283F7E65ED70}"/>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Sheet1!$A$2:$A$4</c:f>
              <c:strCache>
                <c:ptCount val="3"/>
                <c:pt idx="0">
                  <c:v>Cognizant</c:v>
                </c:pt>
                <c:pt idx="1">
                  <c:v>Globant</c:v>
                </c:pt>
                <c:pt idx="2">
                  <c:v>Persistent Systems</c:v>
                </c:pt>
              </c:strCache>
            </c:strRef>
          </c:cat>
          <c:val>
            <c:numRef>
              <c:f>Sheet1!$B$2:$B$4</c:f>
              <c:numCache>
                <c:formatCode>General</c:formatCode>
                <c:ptCount val="3"/>
                <c:pt idx="0">
                  <c:v>0.33</c:v>
                </c:pt>
                <c:pt idx="1">
                  <c:v>0.33</c:v>
                </c:pt>
                <c:pt idx="2">
                  <c:v>0.33</c:v>
                </c:pt>
              </c:numCache>
            </c:numRef>
          </c:val>
          <c:extLst>
            <c:ext xmlns:c16="http://schemas.microsoft.com/office/drawing/2014/chart" uri="{C3380CC4-5D6E-409C-BE32-E72D297353CC}">
              <c16:uniqueId val="{00000006-64D3-41B7-BF25-283F7E65ED70}"/>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7256-427F-AC17-3325A1DD9FA5}"/>
              </c:ext>
            </c:extLst>
          </c:dPt>
          <c:dPt>
            <c:idx val="1"/>
            <c:bubble3D val="0"/>
            <c:spPr>
              <a:solidFill>
                <a:srgbClr val="9DDCFF"/>
              </a:solidFill>
            </c:spPr>
            <c:extLst>
              <c:ext xmlns:c16="http://schemas.microsoft.com/office/drawing/2014/chart" uri="{C3380CC4-5D6E-409C-BE32-E72D297353CC}">
                <c16:uniqueId val="{00000003-7256-427F-AC17-3325A1DD9FA5}"/>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Sheet1!$A$2:$A$3</c:f>
              <c:strCache>
                <c:ptCount val="2"/>
                <c:pt idx="0">
                  <c:v>Appxplore</c:v>
                </c:pt>
                <c:pt idx="1">
                  <c:v>Taktyl Studios</c:v>
                </c:pt>
              </c:strCache>
            </c:strRef>
          </c:cat>
          <c:val>
            <c:numRef>
              <c:f>Sheet1!$B$2:$B$3</c:f>
              <c:numCache>
                <c:formatCode>General</c:formatCode>
                <c:ptCount val="2"/>
                <c:pt idx="0">
                  <c:v>0.5</c:v>
                </c:pt>
                <c:pt idx="1">
                  <c:v>0.5</c:v>
                </c:pt>
              </c:numCache>
            </c:numRef>
          </c:val>
          <c:extLst>
            <c:ext xmlns:c16="http://schemas.microsoft.com/office/drawing/2014/chart" uri="{C3380CC4-5D6E-409C-BE32-E72D297353CC}">
              <c16:uniqueId val="{00000004-7256-427F-AC17-3325A1DD9FA5}"/>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E155-4BC4-B7E2-CCD00109D9CD}"/>
              </c:ext>
            </c:extLst>
          </c:dPt>
          <c:dPt>
            <c:idx val="1"/>
            <c:bubble3D val="0"/>
            <c:spPr>
              <a:solidFill>
                <a:srgbClr val="9DDCFF"/>
              </a:solidFill>
            </c:spPr>
            <c:extLst>
              <c:ext xmlns:c16="http://schemas.microsoft.com/office/drawing/2014/chart" uri="{C3380CC4-5D6E-409C-BE32-E72D297353CC}">
                <c16:uniqueId val="{00000003-E155-4BC4-B7E2-CCD00109D9CD}"/>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Sheet1!$A$2:$A$3</c:f>
              <c:strCache>
                <c:ptCount val="2"/>
                <c:pt idx="0">
                  <c:v>IBM</c:v>
                </c:pt>
                <c:pt idx="1">
                  <c:v>Infosys</c:v>
                </c:pt>
              </c:strCache>
            </c:strRef>
          </c:cat>
          <c:val>
            <c:numRef>
              <c:f>Sheet1!$B$2:$B$3</c:f>
              <c:numCache>
                <c:formatCode>General</c:formatCode>
                <c:ptCount val="2"/>
                <c:pt idx="0">
                  <c:v>0.5</c:v>
                </c:pt>
                <c:pt idx="1">
                  <c:v>0.5</c:v>
                </c:pt>
              </c:numCache>
            </c:numRef>
          </c:val>
          <c:extLst>
            <c:ext xmlns:c16="http://schemas.microsoft.com/office/drawing/2014/chart" uri="{C3380CC4-5D6E-409C-BE32-E72D297353CC}">
              <c16:uniqueId val="{00000004-E155-4BC4-B7E2-CCD00109D9CD}"/>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B061-41C5-BFFB-32F5944E98F4}"/>
              </c:ext>
            </c:extLst>
          </c:dPt>
          <c:dPt>
            <c:idx val="1"/>
            <c:bubble3D val="0"/>
            <c:spPr>
              <a:solidFill>
                <a:srgbClr val="9DDCFF"/>
              </a:solidFill>
            </c:spPr>
            <c:extLst>
              <c:ext xmlns:c16="http://schemas.microsoft.com/office/drawing/2014/chart" uri="{C3380CC4-5D6E-409C-BE32-E72D297353CC}">
                <c16:uniqueId val="{00000003-B061-41C5-BFFB-32F5944E98F4}"/>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Sheet1!$A$2:$A$3</c:f>
              <c:strCache>
                <c:ptCount val="2"/>
                <c:pt idx="0">
                  <c:v>Booz Allen Hamilton Holding Corporation</c:v>
                </c:pt>
                <c:pt idx="1">
                  <c:v>Cognizant</c:v>
                </c:pt>
              </c:strCache>
            </c:strRef>
          </c:cat>
          <c:val>
            <c:numRef>
              <c:f>Sheet1!$B$2:$B$3</c:f>
              <c:numCache>
                <c:formatCode>General</c:formatCode>
                <c:ptCount val="2"/>
                <c:pt idx="0">
                  <c:v>0.5</c:v>
                </c:pt>
                <c:pt idx="1">
                  <c:v>0.5</c:v>
                </c:pt>
              </c:numCache>
            </c:numRef>
          </c:val>
          <c:extLst>
            <c:ext xmlns:c16="http://schemas.microsoft.com/office/drawing/2014/chart" uri="{C3380CC4-5D6E-409C-BE32-E72D297353CC}">
              <c16:uniqueId val="{00000004-B061-41C5-BFFB-32F5944E98F4}"/>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Job Postings</c:v>
                </c:pt>
              </c:strCache>
            </c:strRef>
          </c:tx>
          <c:invertIfNegative val="1"/>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164</c:v>
                </c:pt>
                <c:pt idx="1">
                  <c:v>129</c:v>
                </c:pt>
                <c:pt idx="2">
                  <c:v>98</c:v>
                </c:pt>
                <c:pt idx="3">
                  <c:v>127</c:v>
                </c:pt>
                <c:pt idx="4">
                  <c:v>170</c:v>
                </c:pt>
                <c:pt idx="5">
                  <c:v>108</c:v>
                </c:pt>
              </c:numCache>
            </c:numRef>
          </c:val>
          <c:extLst>
            <c:ext xmlns:c16="http://schemas.microsoft.com/office/drawing/2014/chart" uri="{C3380CC4-5D6E-409C-BE32-E72D297353CC}">
              <c16:uniqueId val="{00000000-0EB0-4B75-A4EF-9ABDE6E84661}"/>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000" b="1">
                <a:latin typeface="Calibri"/>
              </a:defRPr>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sz="1000">
                <a:latin typeface="Calibri"/>
              </a:defRPr>
            </a:pPr>
            <a:endParaRPr lang="en-US"/>
          </a:p>
        </c:txPr>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B231-4FE8-84D0-27B38597136F}"/>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Sheet1!$A$2:$A$2</c:f>
              <c:strCache>
                <c:ptCount val="1"/>
                <c:pt idx="0">
                  <c:v>Oracle Corporation</c:v>
                </c:pt>
              </c:strCache>
            </c:strRef>
          </c:cat>
          <c:val>
            <c:numRef>
              <c:f>Sheet1!$B$2:$B$2</c:f>
              <c:numCache>
                <c:formatCode>General</c:formatCode>
                <c:ptCount val="1"/>
                <c:pt idx="0">
                  <c:v>1</c:v>
                </c:pt>
              </c:numCache>
            </c:numRef>
          </c:val>
          <c:extLst>
            <c:ext xmlns:c16="http://schemas.microsoft.com/office/drawing/2014/chart" uri="{C3380CC4-5D6E-409C-BE32-E72D297353CC}">
              <c16:uniqueId val="{00000002-B231-4FE8-84D0-27B38597136F}"/>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F8B0-4D15-9706-5FF5DB31D69D}"/>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Sheet1!$A$2:$A$2</c:f>
              <c:strCache>
                <c:ptCount val="1"/>
                <c:pt idx="0">
                  <c:v>Idexcel Technologies Private Limited</c:v>
                </c:pt>
              </c:strCache>
            </c:strRef>
          </c:cat>
          <c:val>
            <c:numRef>
              <c:f>Sheet1!$B$2:$B$2</c:f>
              <c:numCache>
                <c:formatCode>General</c:formatCode>
                <c:ptCount val="1"/>
                <c:pt idx="0">
                  <c:v>1</c:v>
                </c:pt>
              </c:numCache>
            </c:numRef>
          </c:val>
          <c:extLst>
            <c:ext xmlns:c16="http://schemas.microsoft.com/office/drawing/2014/chart" uri="{C3380CC4-5D6E-409C-BE32-E72D297353CC}">
              <c16:uniqueId val="{00000002-F8B0-4D15-9706-5FF5DB31D69D}"/>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7FF7-49F7-A5B3-A385421A49C6}"/>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Sheet1!$A$2:$A$2</c:f>
              <c:strCache>
                <c:ptCount val="1"/>
                <c:pt idx="0">
                  <c:v>Synagie</c:v>
                </c:pt>
              </c:strCache>
            </c:strRef>
          </c:cat>
          <c:val>
            <c:numRef>
              <c:f>Sheet1!$B$2:$B$2</c:f>
              <c:numCache>
                <c:formatCode>General</c:formatCode>
                <c:ptCount val="1"/>
                <c:pt idx="0">
                  <c:v>1</c:v>
                </c:pt>
              </c:numCache>
            </c:numRef>
          </c:val>
          <c:extLst>
            <c:ext xmlns:c16="http://schemas.microsoft.com/office/drawing/2014/chart" uri="{C3380CC4-5D6E-409C-BE32-E72D297353CC}">
              <c16:uniqueId val="{00000002-7FF7-49F7-A5B3-A385421A49C6}"/>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0905-45A2-A9FE-D6B453E65C26}"/>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Sheet1!$A$2:$A$2</c:f>
              <c:strCache>
                <c:ptCount val="1"/>
                <c:pt idx="0">
                  <c:v>Deloitte</c:v>
                </c:pt>
              </c:strCache>
            </c:strRef>
          </c:cat>
          <c:val>
            <c:numRef>
              <c:f>Sheet1!$B$2:$B$2</c:f>
              <c:numCache>
                <c:formatCode>General</c:formatCode>
                <c:ptCount val="1"/>
                <c:pt idx="0">
                  <c:v>1</c:v>
                </c:pt>
              </c:numCache>
            </c:numRef>
          </c:val>
          <c:extLst>
            <c:ext xmlns:c16="http://schemas.microsoft.com/office/drawing/2014/chart" uri="{C3380CC4-5D6E-409C-BE32-E72D297353CC}">
              <c16:uniqueId val="{00000002-0905-45A2-A9FE-D6B453E65C26}"/>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019F-4DC4-9322-10CECA5A9049}"/>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Sheet1!$A$2:$A$2</c:f>
              <c:strCache>
                <c:ptCount val="1"/>
                <c:pt idx="0">
                  <c:v>Fujitsu Ltd.</c:v>
                </c:pt>
              </c:strCache>
            </c:strRef>
          </c:cat>
          <c:val>
            <c:numRef>
              <c:f>Sheet1!$B$2:$B$2</c:f>
              <c:numCache>
                <c:formatCode>General</c:formatCode>
                <c:ptCount val="1"/>
                <c:pt idx="0">
                  <c:v>1</c:v>
                </c:pt>
              </c:numCache>
            </c:numRef>
          </c:val>
          <c:extLst>
            <c:ext xmlns:c16="http://schemas.microsoft.com/office/drawing/2014/chart" uri="{C3380CC4-5D6E-409C-BE32-E72D297353CC}">
              <c16:uniqueId val="{00000002-019F-4DC4-9322-10CECA5A9049}"/>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EFF6-42D5-9DE7-355FC142DA80}"/>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Sheet1!$A$2:$A$2</c:f>
              <c:strCache>
                <c:ptCount val="1"/>
                <c:pt idx="0">
                  <c:v>PlayMaker CRM</c:v>
                </c:pt>
              </c:strCache>
            </c:strRef>
          </c:cat>
          <c:val>
            <c:numRef>
              <c:f>Sheet1!$B$2:$B$2</c:f>
              <c:numCache>
                <c:formatCode>General</c:formatCode>
                <c:ptCount val="1"/>
                <c:pt idx="0">
                  <c:v>1</c:v>
                </c:pt>
              </c:numCache>
            </c:numRef>
          </c:val>
          <c:extLst>
            <c:ext xmlns:c16="http://schemas.microsoft.com/office/drawing/2014/chart" uri="{C3380CC4-5D6E-409C-BE32-E72D297353CC}">
              <c16:uniqueId val="{00000002-EFF6-42D5-9DE7-355FC142DA80}"/>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14AC-4FCB-AF78-EB5D412648A2}"/>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Sheet1!$A$2:$A$2</c:f>
              <c:strCache>
                <c:ptCount val="1"/>
                <c:pt idx="0">
                  <c:v>SMG InfoTech</c:v>
                </c:pt>
              </c:strCache>
            </c:strRef>
          </c:cat>
          <c:val>
            <c:numRef>
              <c:f>Sheet1!$B$2:$B$2</c:f>
              <c:numCache>
                <c:formatCode>General</c:formatCode>
                <c:ptCount val="1"/>
                <c:pt idx="0">
                  <c:v>1</c:v>
                </c:pt>
              </c:numCache>
            </c:numRef>
          </c:val>
          <c:extLst>
            <c:ext xmlns:c16="http://schemas.microsoft.com/office/drawing/2014/chart" uri="{C3380CC4-5D6E-409C-BE32-E72D297353CC}">
              <c16:uniqueId val="{00000002-14AC-4FCB-AF78-EB5D412648A2}"/>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hart>
    <c:autoTitleDeleted val="1"/>
    <c:plotArea>
      <c:layout/>
      <c:pieChart>
        <c:varyColors val="1"/>
        <c:ser>
          <c:idx val="0"/>
          <c:order val="0"/>
          <c:tx>
            <c:strRef>
              <c:f>Sheet1!$B$1</c:f>
              <c:strCache>
                <c:ptCount val="1"/>
                <c:pt idx="0">
                  <c:v>Percent</c:v>
                </c:pt>
              </c:strCache>
            </c:strRef>
          </c:tx>
          <c:dPt>
            <c:idx val="0"/>
            <c:bubble3D val="0"/>
            <c:spPr>
              <a:solidFill>
                <a:srgbClr val="E85A5A"/>
              </a:solidFill>
            </c:spPr>
            <c:extLst>
              <c:ext xmlns:c16="http://schemas.microsoft.com/office/drawing/2014/chart" uri="{C3380CC4-5D6E-409C-BE32-E72D297353CC}">
                <c16:uniqueId val="{00000001-24A3-4DB7-8F08-DC8467F4D290}"/>
              </c:ext>
            </c:extLst>
          </c:dPt>
          <c:dLbls>
            <c:numFmt formatCode="0%" sourceLinked="0"/>
            <c:spPr>
              <a:noFill/>
              <a:ln>
                <a:noFill/>
              </a:ln>
              <a:effectLst/>
            </c:spPr>
            <c:txPr>
              <a:bodyPr/>
              <a:lstStyle/>
              <a:p>
                <a:pPr>
                  <a:defRPr sz="1000" b="0" i="0" u="none">
                    <a:solidFill>
                      <a:srgbClr val="000000"/>
                    </a:solidFill>
                    <a:latin typeface="calibri"/>
                  </a:defRPr>
                </a:pPr>
                <a:endParaRPr lang="en-US"/>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Sheet1!$A$2:$A$2</c:f>
              <c:strCache>
                <c:ptCount val="1"/>
                <c:pt idx="0">
                  <c:v>Optum, Inc.</c:v>
                </c:pt>
              </c:strCache>
            </c:strRef>
          </c:cat>
          <c:val>
            <c:numRef>
              <c:f>Sheet1!$B$2:$B$2</c:f>
              <c:numCache>
                <c:formatCode>General</c:formatCode>
                <c:ptCount val="1"/>
                <c:pt idx="0">
                  <c:v>1</c:v>
                </c:pt>
              </c:numCache>
            </c:numRef>
          </c:val>
          <c:extLst>
            <c:ext xmlns:c16="http://schemas.microsoft.com/office/drawing/2014/chart" uri="{C3380CC4-5D6E-409C-BE32-E72D297353CC}">
              <c16:uniqueId val="{00000002-24A3-4DB7-8F08-DC8467F4D290}"/>
            </c:ext>
          </c:extLst>
        </c:ser>
        <c:dLbls>
          <c:dLblPos val="bestFit"/>
          <c:showLegendKey val="0"/>
          <c:showVal val="1"/>
          <c:showCatName val="1"/>
          <c:showSerName val="0"/>
          <c:showPercent val="0"/>
          <c:showBubbleSize val="0"/>
          <c:showLeaderLines val="1"/>
        </c:dLbls>
        <c:firstSliceAng val="0"/>
      </c:pieChart>
    </c:plotArea>
    <c:plotVisOnly val="1"/>
    <c:dispBlanksAs val="gap"/>
    <c:showDLblsOverMax val="1"/>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Job Postings</c:v>
                </c:pt>
              </c:strCache>
            </c:strRef>
          </c:tx>
          <c:invertIfNegative val="1"/>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37</c:v>
                </c:pt>
                <c:pt idx="1">
                  <c:v>40</c:v>
                </c:pt>
                <c:pt idx="2">
                  <c:v>30</c:v>
                </c:pt>
                <c:pt idx="3">
                  <c:v>31</c:v>
                </c:pt>
                <c:pt idx="4">
                  <c:v>69</c:v>
                </c:pt>
                <c:pt idx="5">
                  <c:v>35</c:v>
                </c:pt>
              </c:numCache>
            </c:numRef>
          </c:val>
          <c:extLst>
            <c:ext xmlns:c16="http://schemas.microsoft.com/office/drawing/2014/chart" uri="{C3380CC4-5D6E-409C-BE32-E72D297353CC}">
              <c16:uniqueId val="{00000000-9654-49DA-92E4-734862853C00}"/>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000" b="1">
                <a:latin typeface="Calibri"/>
              </a:defRPr>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sz="1000">
                <a:latin typeface="Calibri"/>
              </a:defRPr>
            </a:pPr>
            <a:endParaRPr lang="en-US"/>
          </a:p>
        </c:txPr>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Job Postings</c:v>
                </c:pt>
              </c:strCache>
            </c:strRef>
          </c:tx>
          <c:invertIfNegative val="1"/>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25</c:v>
                </c:pt>
                <c:pt idx="1">
                  <c:v>14</c:v>
                </c:pt>
                <c:pt idx="2">
                  <c:v>12</c:v>
                </c:pt>
                <c:pt idx="3">
                  <c:v>16</c:v>
                </c:pt>
                <c:pt idx="4">
                  <c:v>14</c:v>
                </c:pt>
                <c:pt idx="5">
                  <c:v>11</c:v>
                </c:pt>
              </c:numCache>
            </c:numRef>
          </c:val>
          <c:extLst>
            <c:ext xmlns:c16="http://schemas.microsoft.com/office/drawing/2014/chart" uri="{C3380CC4-5D6E-409C-BE32-E72D297353CC}">
              <c16:uniqueId val="{00000000-F4A0-4A79-AA9B-FE8519DFEFB3}"/>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000" b="1">
                <a:latin typeface="Calibri"/>
              </a:defRPr>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sz="1000">
                <a:latin typeface="Calibri"/>
              </a:defRPr>
            </a:pPr>
            <a:endParaRPr lang="en-US"/>
          </a:p>
        </c:txPr>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Job Postings</c:v>
                </c:pt>
              </c:strCache>
            </c:strRef>
          </c:tx>
          <c:invertIfNegative val="1"/>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21</c:v>
                </c:pt>
                <c:pt idx="1">
                  <c:v>13</c:v>
                </c:pt>
                <c:pt idx="2">
                  <c:v>9</c:v>
                </c:pt>
                <c:pt idx="3">
                  <c:v>14</c:v>
                </c:pt>
                <c:pt idx="4">
                  <c:v>17</c:v>
                </c:pt>
                <c:pt idx="5">
                  <c:v>7</c:v>
                </c:pt>
              </c:numCache>
            </c:numRef>
          </c:val>
          <c:extLst>
            <c:ext xmlns:c16="http://schemas.microsoft.com/office/drawing/2014/chart" uri="{C3380CC4-5D6E-409C-BE32-E72D297353CC}">
              <c16:uniqueId val="{00000000-3AFD-4D06-82FD-5EBE4ADFFAD0}"/>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000" b="1">
                <a:latin typeface="Calibri"/>
              </a:defRPr>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sz="1000">
                <a:latin typeface="Calibri"/>
              </a:defRPr>
            </a:pPr>
            <a:endParaRPr lang="en-US"/>
          </a:p>
        </c:txPr>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Job Postings</c:v>
                </c:pt>
              </c:strCache>
            </c:strRef>
          </c:tx>
          <c:invertIfNegative val="1"/>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16</c:v>
                </c:pt>
                <c:pt idx="1">
                  <c:v>15</c:v>
                </c:pt>
                <c:pt idx="2">
                  <c:v>10</c:v>
                </c:pt>
                <c:pt idx="3">
                  <c:v>20</c:v>
                </c:pt>
                <c:pt idx="4">
                  <c:v>12</c:v>
                </c:pt>
                <c:pt idx="5">
                  <c:v>11</c:v>
                </c:pt>
              </c:numCache>
            </c:numRef>
          </c:val>
          <c:extLst>
            <c:ext xmlns:c16="http://schemas.microsoft.com/office/drawing/2014/chart" uri="{C3380CC4-5D6E-409C-BE32-E72D297353CC}">
              <c16:uniqueId val="{00000000-D681-4434-96AA-06AA7AF92E2C}"/>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000" b="1">
                <a:latin typeface="Calibri"/>
              </a:defRPr>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sz="1000">
                <a:latin typeface="Calibri"/>
              </a:defRPr>
            </a:pPr>
            <a:endParaRPr lang="en-US"/>
          </a:p>
        </c:txPr>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Job Postings</c:v>
                </c:pt>
              </c:strCache>
            </c:strRef>
          </c:tx>
          <c:invertIfNegative val="1"/>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11</c:v>
                </c:pt>
                <c:pt idx="1">
                  <c:v>11</c:v>
                </c:pt>
                <c:pt idx="2">
                  <c:v>9</c:v>
                </c:pt>
                <c:pt idx="3">
                  <c:v>17</c:v>
                </c:pt>
                <c:pt idx="4">
                  <c:v>14</c:v>
                </c:pt>
                <c:pt idx="5">
                  <c:v>14</c:v>
                </c:pt>
              </c:numCache>
            </c:numRef>
          </c:val>
          <c:extLst>
            <c:ext xmlns:c16="http://schemas.microsoft.com/office/drawing/2014/chart" uri="{C3380CC4-5D6E-409C-BE32-E72D297353CC}">
              <c16:uniqueId val="{00000000-7B21-4C4D-8F5D-7E8E95AC9490}"/>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000" b="1">
                <a:latin typeface="Calibri"/>
              </a:defRPr>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sz="1000">
                <a:latin typeface="Calibri"/>
              </a:defRPr>
            </a:pPr>
            <a:endParaRPr lang="en-US"/>
          </a:p>
        </c:txPr>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Job Postings</c:v>
                </c:pt>
              </c:strCache>
            </c:strRef>
          </c:tx>
          <c:invertIfNegative val="1"/>
          <c:cat>
            <c:strRef>
              <c:f>Sheet1!$A$2:$A$7</c:f>
              <c:strCache>
                <c:ptCount val="6"/>
                <c:pt idx="0">
                  <c:v>Feb-2025</c:v>
                </c:pt>
                <c:pt idx="1">
                  <c:v>Mar-2025</c:v>
                </c:pt>
                <c:pt idx="2">
                  <c:v>Apr-2025</c:v>
                </c:pt>
                <c:pt idx="3">
                  <c:v>May-2025</c:v>
                </c:pt>
                <c:pt idx="4">
                  <c:v>Jun-2025</c:v>
                </c:pt>
                <c:pt idx="5">
                  <c:v>Jul-2025</c:v>
                </c:pt>
              </c:strCache>
            </c:strRef>
          </c:cat>
          <c:val>
            <c:numRef>
              <c:f>Sheet1!$B$2:$B$7</c:f>
              <c:numCache>
                <c:formatCode>General</c:formatCode>
                <c:ptCount val="6"/>
                <c:pt idx="0">
                  <c:v>8</c:v>
                </c:pt>
                <c:pt idx="1">
                  <c:v>7</c:v>
                </c:pt>
                <c:pt idx="2">
                  <c:v>5</c:v>
                </c:pt>
                <c:pt idx="3">
                  <c:v>8</c:v>
                </c:pt>
                <c:pt idx="4">
                  <c:v>9</c:v>
                </c:pt>
                <c:pt idx="5">
                  <c:v>14</c:v>
                </c:pt>
              </c:numCache>
            </c:numRef>
          </c:val>
          <c:extLst>
            <c:ext xmlns:c16="http://schemas.microsoft.com/office/drawing/2014/chart" uri="{C3380CC4-5D6E-409C-BE32-E72D297353CC}">
              <c16:uniqueId val="{00000000-44B4-4998-9562-8001C30A2490}"/>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b"/>
        <c:numFmt formatCode="General" sourceLinked="0"/>
        <c:majorTickMark val="out"/>
        <c:minorTickMark val="none"/>
        <c:tickLblPos val="nextTo"/>
        <c:txPr>
          <a:bodyPr/>
          <a:lstStyle/>
          <a:p>
            <a:pPr>
              <a:defRPr sz="1000" b="1">
                <a:latin typeface="Calibri"/>
              </a:defRPr>
            </a:pPr>
            <a:endParaRPr lang="en-US"/>
          </a:p>
        </c:txPr>
        <c:crossAx val="-2113994440"/>
        <c:crosses val="autoZero"/>
        <c:auto val="1"/>
        <c:lblAlgn val="ctr"/>
        <c:lblOffset val="100"/>
        <c:noMultiLvlLbl val="0"/>
      </c:catAx>
      <c:valAx>
        <c:axId val="-2113994440"/>
        <c:scaling>
          <c:orientation val="minMax"/>
        </c:scaling>
        <c:delete val="0"/>
        <c:axPos val="l"/>
        <c:numFmt formatCode="General" sourceLinked="1"/>
        <c:majorTickMark val="out"/>
        <c:minorTickMark val="none"/>
        <c:tickLblPos val="nextTo"/>
        <c:txPr>
          <a:bodyPr/>
          <a:lstStyle/>
          <a:p>
            <a:pPr>
              <a:defRPr sz="1000">
                <a:latin typeface="Calibri"/>
              </a:defRPr>
            </a:pPr>
            <a:endParaRPr lang="en-US"/>
          </a:p>
        </c:txPr>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03FCA3-7CA6-4440-8C57-E91ADCE33D5B}" type="datetimeFigureOut">
              <a:rPr lang="en-IN" smtClean="0"/>
              <a:t>13-08-2025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56987C-A26B-4B34-8162-4C39B918832B}" type="slidenum">
              <a:rPr lang="en-IN" smtClean="0"/>
              <a:t>‹#›</a:t>
            </a:fld>
            <a:endParaRPr lang="en-IN"/>
          </a:p>
        </p:txBody>
      </p:sp>
    </p:spTree>
    <p:extLst>
      <p:ext uri="{BB962C8B-B14F-4D97-AF65-F5344CB8AC3E}">
        <p14:creationId xmlns:p14="http://schemas.microsoft.com/office/powerpoint/2010/main" val="2173562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twitter.com/draupplatform" TargetMode="External"/><Relationship Id="rId7" Type="http://schemas.openxmlformats.org/officeDocument/2006/relationships/hyperlink" Target="https://www.linkedin.com/company/draupplatform/" TargetMode="External"/><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hyperlink" Target="https://www.facebook.com/DraupPlatform/" TargetMode="External"/><Relationship Id="rId4" Type="http://schemas.openxmlformats.org/officeDocument/2006/relationships/image" Target="../media/image4.png"/><Relationship Id="rId9"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endParaRPr lang="en-GB">
              <a:solidFill>
                <a:prstClr val="black">
                  <a:tint val="75000"/>
                </a:prstClr>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64FE6A2-F2BC-417D-8520-7091C289CAA8}" type="slidenum">
              <a:rPr lang="en-GB" smtClean="0">
                <a:solidFill>
                  <a:prstClr val="black">
                    <a:tint val="75000"/>
                  </a:prstClr>
                </a:solidFill>
              </a:rPr>
              <a:pPr/>
              <a:t>‹#›</a:t>
            </a:fld>
            <a:endParaRPr lang="en-GB">
              <a:solidFill>
                <a:prstClr val="black">
                  <a:tint val="75000"/>
                </a:prstClr>
              </a:solidFill>
            </a:endParaRPr>
          </a:p>
        </p:txBody>
      </p:sp>
      <p:pic>
        <p:nvPicPr>
          <p:cNvPr id="8" name="Picture 7" descr="A close up of a map&#10;&#10;Description automatically generated">
            <a:extLst>
              <a:ext uri="{FF2B5EF4-FFF2-40B4-BE49-F238E27FC236}">
                <a16:creationId xmlns:a16="http://schemas.microsoft.com/office/drawing/2014/main" id="{EBFDFE27-C49B-46E9-8015-6AA39BD720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625" y="16625"/>
            <a:ext cx="12192000" cy="6858000"/>
          </a:xfrm>
          <a:prstGeom prst="rect">
            <a:avLst/>
          </a:prstGeom>
        </p:spPr>
      </p:pic>
    </p:spTree>
    <p:extLst>
      <p:ext uri="{BB962C8B-B14F-4D97-AF65-F5344CB8AC3E}">
        <p14:creationId xmlns:p14="http://schemas.microsoft.com/office/powerpoint/2010/main" val="51656980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669F52-3026-8345-8A71-18163021C1A5}"/>
              </a:ext>
            </a:extLst>
          </p:cNvPr>
          <p:cNvSpPr txBox="1"/>
          <p:nvPr userDrawn="1"/>
        </p:nvSpPr>
        <p:spPr>
          <a:xfrm rot="16200000">
            <a:off x="9450233" y="2382469"/>
            <a:ext cx="5200650" cy="261610"/>
          </a:xfrm>
          <a:prstGeom prst="rect">
            <a:avLst/>
          </a:prstGeom>
          <a:noFill/>
        </p:spPr>
        <p:txBody>
          <a:bodyPr wrap="square" rtlCol="0">
            <a:spAutoFit/>
          </a:bodyPr>
          <a:lstStyle/>
          <a:p>
            <a:r>
              <a:rPr lang="en-US" sz="1100" i="1" dirty="0">
                <a:solidFill>
                  <a:schemeClr val="accent3">
                    <a:lumMod val="75000"/>
                    <a:alpha val="26000"/>
                  </a:schemeClr>
                </a:solidFill>
                <a:latin typeface="Arial" panose="020B0604020202020204" pitchFamily="34" charset="0"/>
                <a:cs typeface="Arial" panose="020B0604020202020204" pitchFamily="34" charset="0"/>
              </a:rPr>
              <a:t>Copyright © 2025 Draup. All Rights Reserved.</a:t>
            </a:r>
          </a:p>
        </p:txBody>
      </p:sp>
      <p:sp>
        <p:nvSpPr>
          <p:cNvPr id="4" name="TextBox 3">
            <a:extLst>
              <a:ext uri="{FF2B5EF4-FFF2-40B4-BE49-F238E27FC236}">
                <a16:creationId xmlns:a16="http://schemas.microsoft.com/office/drawing/2014/main" id="{C7841455-A698-D842-A805-63F09E1CC966}"/>
              </a:ext>
            </a:extLst>
          </p:cNvPr>
          <p:cNvSpPr txBox="1"/>
          <p:nvPr userDrawn="1"/>
        </p:nvSpPr>
        <p:spPr>
          <a:xfrm>
            <a:off x="1233714" y="2423886"/>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16601078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7D7483-1B31-4EF1-BDF7-A296F07CB3AB}"/>
              </a:ext>
            </a:extLst>
          </p:cNvPr>
          <p:cNvSpPr>
            <a:spLocks noGrp="1"/>
          </p:cNvSpPr>
          <p:nvPr>
            <p:ph type="title"/>
          </p:nvPr>
        </p:nvSpPr>
        <p:spPr>
          <a:xfrm>
            <a:off x="463296" y="0"/>
            <a:ext cx="9631680" cy="806824"/>
          </a:xfrm>
          <a:prstGeom prst="rect">
            <a:avLst/>
          </a:prstGeom>
        </p:spPr>
        <p:txBody>
          <a:bodyPr anchor="ctr" anchorCtr="0">
            <a:normAutofit/>
          </a:bodyPr>
          <a:lstStyle>
            <a:lvl1pPr>
              <a:defRPr sz="2000" b="1">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r>
              <a:rPr lang="en-US"/>
              <a:t>Click to edit Master title style</a:t>
            </a:r>
          </a:p>
        </p:txBody>
      </p:sp>
      <p:sp>
        <p:nvSpPr>
          <p:cNvPr id="2" name="TextBox 1">
            <a:extLst>
              <a:ext uri="{FF2B5EF4-FFF2-40B4-BE49-F238E27FC236}">
                <a16:creationId xmlns:a16="http://schemas.microsoft.com/office/drawing/2014/main" id="{FD537508-6BD2-5AC5-0544-76FFAE563D30}"/>
              </a:ext>
            </a:extLst>
          </p:cNvPr>
          <p:cNvSpPr txBox="1"/>
          <p:nvPr userDrawn="1"/>
        </p:nvSpPr>
        <p:spPr>
          <a:xfrm rot="16200000">
            <a:off x="9450233" y="2382469"/>
            <a:ext cx="5200650" cy="261610"/>
          </a:xfrm>
          <a:prstGeom prst="rect">
            <a:avLst/>
          </a:prstGeom>
          <a:noFill/>
        </p:spPr>
        <p:txBody>
          <a:bodyPr wrap="square" rtlCol="0">
            <a:spAutoFit/>
          </a:bodyPr>
          <a:lstStyle/>
          <a:p>
            <a:r>
              <a:rPr lang="en-US" sz="1100" i="1" dirty="0">
                <a:solidFill>
                  <a:schemeClr val="accent3">
                    <a:lumMod val="75000"/>
                    <a:alpha val="26000"/>
                  </a:schemeClr>
                </a:solidFill>
                <a:latin typeface="Arial" panose="020B0604020202020204" pitchFamily="34" charset="0"/>
                <a:cs typeface="Arial" panose="020B0604020202020204" pitchFamily="34" charset="0"/>
              </a:rPr>
              <a:t>Copyright © 2025 Draup. All Rights Reserved.</a:t>
            </a:r>
          </a:p>
        </p:txBody>
      </p:sp>
    </p:spTree>
    <p:extLst>
      <p:ext uri="{BB962C8B-B14F-4D97-AF65-F5344CB8AC3E}">
        <p14:creationId xmlns:p14="http://schemas.microsoft.com/office/powerpoint/2010/main" val="280308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4_Blank">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61D8CE3-CD6B-4296-8DF9-68740EAAC7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EA485629-5427-4034-B5F7-0A400C14EDF9}"/>
              </a:ext>
            </a:extLst>
          </p:cNvPr>
          <p:cNvSpPr/>
          <p:nvPr userDrawn="1"/>
        </p:nvSpPr>
        <p:spPr>
          <a:xfrm>
            <a:off x="2045" y="4990966"/>
            <a:ext cx="12186745" cy="1867034"/>
          </a:xfrm>
          <a:prstGeom prst="rect">
            <a:avLst/>
          </a:prstGeom>
          <a:solidFill>
            <a:schemeClr val="accent1">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2"/>
          </a:p>
        </p:txBody>
      </p:sp>
      <p:pic>
        <p:nvPicPr>
          <p:cNvPr id="6" name="Picture 5">
            <a:hlinkClick r:id="rId3"/>
            <a:extLst>
              <a:ext uri="{FF2B5EF4-FFF2-40B4-BE49-F238E27FC236}">
                <a16:creationId xmlns:a16="http://schemas.microsoft.com/office/drawing/2014/main" id="{A58EB173-B9DD-41B0-AC2E-9DF73981395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76452" y="4539034"/>
            <a:ext cx="278055" cy="278055"/>
          </a:xfrm>
          <a:prstGeom prst="rect">
            <a:avLst/>
          </a:prstGeom>
        </p:spPr>
      </p:pic>
      <p:pic>
        <p:nvPicPr>
          <p:cNvPr id="7" name="Picture 6">
            <a:hlinkClick r:id="rId5"/>
            <a:extLst>
              <a:ext uri="{FF2B5EF4-FFF2-40B4-BE49-F238E27FC236}">
                <a16:creationId xmlns:a16="http://schemas.microsoft.com/office/drawing/2014/main" id="{D6866848-C47A-4D8F-B8A4-13D12B286FD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1029559" y="4539034"/>
            <a:ext cx="278055" cy="278055"/>
          </a:xfrm>
          <a:prstGeom prst="rect">
            <a:avLst/>
          </a:prstGeom>
        </p:spPr>
      </p:pic>
      <p:pic>
        <p:nvPicPr>
          <p:cNvPr id="8" name="Picture 7">
            <a:hlinkClick r:id="rId7"/>
            <a:extLst>
              <a:ext uri="{FF2B5EF4-FFF2-40B4-BE49-F238E27FC236}">
                <a16:creationId xmlns:a16="http://schemas.microsoft.com/office/drawing/2014/main" id="{E593CD1A-C6B0-41BD-9DAA-B611BD4C8F5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0582665" y="4539034"/>
            <a:ext cx="278055" cy="278055"/>
          </a:xfrm>
          <a:prstGeom prst="rect">
            <a:avLst/>
          </a:prstGeom>
        </p:spPr>
      </p:pic>
      <p:pic>
        <p:nvPicPr>
          <p:cNvPr id="9" name="Picture 8">
            <a:extLst>
              <a:ext uri="{FF2B5EF4-FFF2-40B4-BE49-F238E27FC236}">
                <a16:creationId xmlns:a16="http://schemas.microsoft.com/office/drawing/2014/main" id="{FF841228-CD68-4A58-AB93-B0346BBF8C72}"/>
              </a:ext>
            </a:extLst>
          </p:cNvPr>
          <p:cNvPicPr>
            <a:picLocks noChangeAspect="1"/>
          </p:cNvPicPr>
          <p:nvPr userDrawn="1"/>
        </p:nvPicPr>
        <p:blipFill>
          <a:blip r:embed="rId9"/>
          <a:stretch>
            <a:fillRect/>
          </a:stretch>
        </p:blipFill>
        <p:spPr>
          <a:xfrm>
            <a:off x="5614664" y="5102026"/>
            <a:ext cx="1052740" cy="403064"/>
          </a:xfrm>
          <a:prstGeom prst="rect">
            <a:avLst/>
          </a:prstGeom>
        </p:spPr>
      </p:pic>
      <p:sp>
        <p:nvSpPr>
          <p:cNvPr id="10" name="TextBox 9">
            <a:extLst>
              <a:ext uri="{FF2B5EF4-FFF2-40B4-BE49-F238E27FC236}">
                <a16:creationId xmlns:a16="http://schemas.microsoft.com/office/drawing/2014/main" id="{F0889410-8825-43FD-9280-4F7404D6379B}"/>
              </a:ext>
            </a:extLst>
          </p:cNvPr>
          <p:cNvSpPr txBox="1"/>
          <p:nvPr userDrawn="1"/>
        </p:nvSpPr>
        <p:spPr>
          <a:xfrm>
            <a:off x="5428339" y="5478631"/>
            <a:ext cx="1828800" cy="323165"/>
          </a:xfrm>
          <a:prstGeom prst="rect">
            <a:avLst/>
          </a:prstGeom>
          <a:noFill/>
        </p:spPr>
        <p:txBody>
          <a:bodyPr wrap="square" rtlCol="0">
            <a:spAutoFit/>
          </a:bodyPr>
          <a:lstStyle/>
          <a:p>
            <a:r>
              <a:rPr lang="en-US" sz="1451" b="0" i="0" dirty="0">
                <a:solidFill>
                  <a:schemeClr val="bg1"/>
                </a:solidFill>
                <a:latin typeface="Calibri Light" panose="020F0302020204030204" pitchFamily="34" charset="0"/>
                <a:cs typeface="Calibri Light" panose="020F0302020204030204" pitchFamily="34" charset="0"/>
              </a:rPr>
              <a:t>www.draup.com</a:t>
            </a:r>
          </a:p>
        </p:txBody>
      </p:sp>
      <p:sp>
        <p:nvSpPr>
          <p:cNvPr id="11" name="TextBox 10">
            <a:extLst>
              <a:ext uri="{FF2B5EF4-FFF2-40B4-BE49-F238E27FC236}">
                <a16:creationId xmlns:a16="http://schemas.microsoft.com/office/drawing/2014/main" id="{1CE336F3-676E-4AD0-B352-5F57B8253E68}"/>
              </a:ext>
            </a:extLst>
          </p:cNvPr>
          <p:cNvSpPr txBox="1"/>
          <p:nvPr userDrawn="1"/>
        </p:nvSpPr>
        <p:spPr>
          <a:xfrm>
            <a:off x="3103532" y="5966292"/>
            <a:ext cx="6075006" cy="323165"/>
          </a:xfrm>
          <a:prstGeom prst="rect">
            <a:avLst/>
          </a:prstGeom>
          <a:noFill/>
        </p:spPr>
        <p:txBody>
          <a:bodyPr wrap="square" rtlCol="0">
            <a:spAutoFit/>
          </a:bodyPr>
          <a:lstStyle/>
          <a:p>
            <a:pPr algn="ctr"/>
            <a:r>
              <a:rPr lang="en-US" sz="1451" b="0" i="0">
                <a:solidFill>
                  <a:schemeClr val="bg1"/>
                </a:solidFill>
                <a:latin typeface="Calibri Light" panose="020F0302020204030204" pitchFamily="34" charset="0"/>
                <a:cs typeface="Calibri Light" panose="020F0302020204030204" pitchFamily="34" charset="0"/>
              </a:rPr>
              <a:t>HOUSTON I BANGALORE</a:t>
            </a:r>
          </a:p>
        </p:txBody>
      </p:sp>
      <p:sp>
        <p:nvSpPr>
          <p:cNvPr id="12" name="TextBox 11">
            <a:extLst>
              <a:ext uri="{FF2B5EF4-FFF2-40B4-BE49-F238E27FC236}">
                <a16:creationId xmlns:a16="http://schemas.microsoft.com/office/drawing/2014/main" id="{DA1BD8D2-AAF5-4DF4-9D25-86FCF36B6DB6}"/>
              </a:ext>
            </a:extLst>
          </p:cNvPr>
          <p:cNvSpPr txBox="1"/>
          <p:nvPr userDrawn="1"/>
        </p:nvSpPr>
        <p:spPr>
          <a:xfrm>
            <a:off x="4689450" y="6412146"/>
            <a:ext cx="3043761" cy="315599"/>
          </a:xfrm>
          <a:prstGeom prst="rect">
            <a:avLst/>
          </a:prstGeom>
          <a:noFill/>
        </p:spPr>
        <p:txBody>
          <a:bodyPr wrap="square" rtlCol="0">
            <a:spAutoFit/>
          </a:bodyPr>
          <a:lstStyle/>
          <a:p>
            <a:r>
              <a:rPr lang="en-US" sz="1451" b="0" i="0" dirty="0">
                <a:solidFill>
                  <a:schemeClr val="bg1"/>
                </a:solidFill>
                <a:latin typeface="Calibri Light" panose="020F0302020204030204" pitchFamily="34" charset="0"/>
                <a:cs typeface="Calibri Light" panose="020F0302020204030204" pitchFamily="34" charset="0"/>
              </a:rPr>
              <a:t>© 2025 Draup. All Rights Reserved.</a:t>
            </a:r>
          </a:p>
        </p:txBody>
      </p:sp>
      <p:sp>
        <p:nvSpPr>
          <p:cNvPr id="13" name="TextBox 12">
            <a:extLst>
              <a:ext uri="{FF2B5EF4-FFF2-40B4-BE49-F238E27FC236}">
                <a16:creationId xmlns:a16="http://schemas.microsoft.com/office/drawing/2014/main" id="{D028C73C-B6B8-4C41-A440-7E688C6E9044}"/>
              </a:ext>
            </a:extLst>
          </p:cNvPr>
          <p:cNvSpPr txBox="1"/>
          <p:nvPr userDrawn="1"/>
        </p:nvSpPr>
        <p:spPr>
          <a:xfrm>
            <a:off x="10429517" y="5408149"/>
            <a:ext cx="1612606" cy="323165"/>
          </a:xfrm>
          <a:prstGeom prst="rect">
            <a:avLst/>
          </a:prstGeom>
          <a:noFill/>
        </p:spPr>
        <p:txBody>
          <a:bodyPr wrap="square" rtlCol="0">
            <a:spAutoFit/>
          </a:bodyPr>
          <a:lstStyle/>
          <a:p>
            <a:r>
              <a:rPr lang="en-US" sz="1451" b="0" i="0">
                <a:solidFill>
                  <a:schemeClr val="bg1"/>
                </a:solidFill>
                <a:latin typeface="Calibri Light" panose="020F0302020204030204" pitchFamily="34" charset="0"/>
                <a:cs typeface="Calibri Light" panose="020F0302020204030204" pitchFamily="34" charset="0"/>
              </a:rPr>
              <a:t>info@draup.com</a:t>
            </a:r>
          </a:p>
        </p:txBody>
      </p:sp>
    </p:spTree>
    <p:extLst>
      <p:ext uri="{BB962C8B-B14F-4D97-AF65-F5344CB8AC3E}">
        <p14:creationId xmlns:p14="http://schemas.microsoft.com/office/powerpoint/2010/main" val="38486486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4">
            <a:extLst>
              <a:ext uri="{FF2B5EF4-FFF2-40B4-BE49-F238E27FC236}">
                <a16:creationId xmlns:a16="http://schemas.microsoft.com/office/drawing/2014/main" id="{D5395C21-932A-4B26-AE74-C7F2CDDF9FD1}"/>
              </a:ext>
            </a:extLst>
          </p:cNvPr>
          <p:cNvSpPr txBox="1">
            <a:spLocks/>
          </p:cNvSpPr>
          <p:nvPr/>
        </p:nvSpPr>
        <p:spPr>
          <a:xfrm>
            <a:off x="11545196" y="5978943"/>
            <a:ext cx="455407" cy="334907"/>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AC9F967-71E6-534F-92B0-C8F2B500CD3E}" type="slidenum">
              <a:rPr kumimoji="0" lang="en-US" sz="10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756E127D-28EE-1540-B1B9-3EB1A36386F1}"/>
              </a:ext>
            </a:extLst>
          </p:cNvPr>
          <p:cNvSpPr/>
          <p:nvPr userDrawn="1"/>
        </p:nvSpPr>
        <p:spPr>
          <a:xfrm>
            <a:off x="0" y="-13649"/>
            <a:ext cx="12192000" cy="944673"/>
          </a:xfrm>
          <a:prstGeom prst="rect">
            <a:avLst/>
          </a:prstGeom>
          <a:solidFill>
            <a:schemeClr val="bg1">
              <a:lumMod val="9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861770B0-8E2E-4C43-A519-61C918519D99}"/>
              </a:ext>
            </a:extLst>
          </p:cNvPr>
          <p:cNvCxnSpPr>
            <a:cxnSpLocks/>
          </p:cNvCxnSpPr>
          <p:nvPr userDrawn="1"/>
        </p:nvCxnSpPr>
        <p:spPr>
          <a:xfrm>
            <a:off x="10517675" y="120011"/>
            <a:ext cx="0" cy="626519"/>
          </a:xfrm>
          <a:prstGeom prst="line">
            <a:avLst/>
          </a:prstGeom>
          <a:ln w="66675">
            <a:solidFill>
              <a:srgbClr val="6FCFF3"/>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2C36683-87B0-E74A-8A91-07C8CE8A2BBB}"/>
              </a:ext>
            </a:extLst>
          </p:cNvPr>
          <p:cNvSpPr/>
          <p:nvPr userDrawn="1"/>
        </p:nvSpPr>
        <p:spPr>
          <a:xfrm>
            <a:off x="8242041" y="5314434"/>
            <a:ext cx="1084784" cy="276999"/>
          </a:xfrm>
          <a:prstGeom prst="rect">
            <a:avLst/>
          </a:prstGeom>
        </p:spPr>
        <p:txBody>
          <a:bodyPr wrap="none">
            <a:spAutoFit/>
          </a:bodyPr>
          <a:lstStyle/>
          <a:p>
            <a:r>
              <a:rPr lang="en-US" sz="1200" b="1" i="0" baseline="0">
                <a:solidFill>
                  <a:schemeClr val="bg1"/>
                </a:solidFill>
                <a:latin typeface="Calibri" panose="020F0502020204030204" pitchFamily="34" charset="0"/>
              </a:rPr>
              <a:t>Source: Draup</a:t>
            </a:r>
          </a:p>
        </p:txBody>
      </p:sp>
      <p:sp>
        <p:nvSpPr>
          <p:cNvPr id="4" name="Rectangle 3">
            <a:extLst>
              <a:ext uri="{FF2B5EF4-FFF2-40B4-BE49-F238E27FC236}">
                <a16:creationId xmlns:a16="http://schemas.microsoft.com/office/drawing/2014/main" id="{1ED45736-6D93-2C4A-BE1E-B6D0F64BE920}"/>
              </a:ext>
            </a:extLst>
          </p:cNvPr>
          <p:cNvSpPr/>
          <p:nvPr userDrawn="1"/>
        </p:nvSpPr>
        <p:spPr>
          <a:xfrm>
            <a:off x="10567546" y="6588154"/>
            <a:ext cx="1084784" cy="276999"/>
          </a:xfrm>
          <a:prstGeom prst="rect">
            <a:avLst/>
          </a:prstGeom>
        </p:spPr>
        <p:txBody>
          <a:bodyPr wrap="none">
            <a:spAutoFit/>
          </a:bodyPr>
          <a:lstStyle/>
          <a:p>
            <a:r>
              <a:rPr lang="en-US" sz="1200" b="1" i="0" baseline="0">
                <a:solidFill>
                  <a:schemeClr val="accent3"/>
                </a:solidFill>
                <a:latin typeface="Calibri" panose="020F0502020204030204" pitchFamily="34" charset="0"/>
              </a:rPr>
              <a:t>Source: Draup</a:t>
            </a:r>
          </a:p>
        </p:txBody>
      </p:sp>
      <p:sp>
        <p:nvSpPr>
          <p:cNvPr id="17" name="Slide Number Placeholder 4">
            <a:extLst>
              <a:ext uri="{FF2B5EF4-FFF2-40B4-BE49-F238E27FC236}">
                <a16:creationId xmlns:a16="http://schemas.microsoft.com/office/drawing/2014/main" id="{9EC100C2-8347-D143-92A7-E52705B96E7F}"/>
              </a:ext>
            </a:extLst>
          </p:cNvPr>
          <p:cNvSpPr txBox="1">
            <a:spLocks/>
          </p:cNvSpPr>
          <p:nvPr userDrawn="1"/>
        </p:nvSpPr>
        <p:spPr>
          <a:xfrm>
            <a:off x="11581926" y="6557506"/>
            <a:ext cx="455407" cy="334907"/>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C9F967-71E6-534F-92B0-C8F2B500CD3E}" type="slidenum">
              <a:rPr lang="en-US" sz="1400" baseline="0" smtClean="0">
                <a:solidFill>
                  <a:schemeClr val="accent3"/>
                </a:solidFill>
                <a:latin typeface="Calibri" panose="020F0502020204030204" pitchFamily="34" charset="0"/>
              </a:rPr>
              <a:pPr/>
              <a:t>‹#›</a:t>
            </a:fld>
            <a:endParaRPr lang="en-US" sz="1400" baseline="0">
              <a:solidFill>
                <a:schemeClr val="accent3"/>
              </a:solidFill>
              <a:latin typeface="Calibri" panose="020F0502020204030204" pitchFamily="34" charset="0"/>
            </a:endParaRPr>
          </a:p>
        </p:txBody>
      </p:sp>
      <p:pic>
        <p:nvPicPr>
          <p:cNvPr id="2" name="Picture 1">
            <a:extLst>
              <a:ext uri="{FF2B5EF4-FFF2-40B4-BE49-F238E27FC236}">
                <a16:creationId xmlns:a16="http://schemas.microsoft.com/office/drawing/2014/main" id="{F3201280-25A5-224A-81F0-8D94798842F7}"/>
              </a:ext>
            </a:extLst>
          </p:cNvPr>
          <p:cNvPicPr>
            <a:picLocks noChangeAspect="1"/>
          </p:cNvPicPr>
          <p:nvPr userDrawn="1"/>
        </p:nvPicPr>
        <p:blipFill>
          <a:blip r:embed="rId6"/>
          <a:stretch>
            <a:fillRect/>
          </a:stretch>
        </p:blipFill>
        <p:spPr>
          <a:xfrm>
            <a:off x="10738650" y="221643"/>
            <a:ext cx="1233266" cy="474087"/>
          </a:xfrm>
          <a:prstGeom prst="rect">
            <a:avLst/>
          </a:prstGeom>
        </p:spPr>
      </p:pic>
    </p:spTree>
    <p:extLst>
      <p:ext uri="{BB962C8B-B14F-4D97-AF65-F5344CB8AC3E}">
        <p14:creationId xmlns:p14="http://schemas.microsoft.com/office/powerpoint/2010/main" val="134819553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813" r:id="rId3"/>
    <p:sldLayoutId id="214748381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0.png"/><Relationship Id="rId26" Type="http://schemas.openxmlformats.org/officeDocument/2006/relationships/image" Target="../media/image68.png"/><Relationship Id="rId3" Type="http://schemas.openxmlformats.org/officeDocument/2006/relationships/image" Target="../media/image46.png"/><Relationship Id="rId21" Type="http://schemas.openxmlformats.org/officeDocument/2006/relationships/image" Target="../media/image63.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59.png"/><Relationship Id="rId25" Type="http://schemas.openxmlformats.org/officeDocument/2006/relationships/image" Target="../media/image67.png"/><Relationship Id="rId2" Type="http://schemas.openxmlformats.org/officeDocument/2006/relationships/image" Target="../media/image45.png"/><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66.png"/><Relationship Id="rId5" Type="http://schemas.openxmlformats.org/officeDocument/2006/relationships/image" Target="../media/image48.png"/><Relationship Id="rId15" Type="http://schemas.openxmlformats.org/officeDocument/2006/relationships/image" Target="../media/image33.png"/><Relationship Id="rId23" Type="http://schemas.openxmlformats.org/officeDocument/2006/relationships/image" Target="../media/image65.png"/><Relationship Id="rId28" Type="http://schemas.openxmlformats.org/officeDocument/2006/relationships/image" Target="../media/image70.png"/><Relationship Id="rId10" Type="http://schemas.openxmlformats.org/officeDocument/2006/relationships/image" Target="../media/image53.png"/><Relationship Id="rId19" Type="http://schemas.openxmlformats.org/officeDocument/2006/relationships/image" Target="../media/image61.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4.png"/><Relationship Id="rId27" Type="http://schemas.openxmlformats.org/officeDocument/2006/relationships/image" Target="../media/image69.png"/></Relationships>
</file>

<file path=ppt/slides/_rels/slide1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image" Target="../media/image72.png"/><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s>
</file>

<file path=ppt/slides/_rels/slide1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8.png"/><Relationship Id="rId2" Type="http://schemas.openxmlformats.org/officeDocument/2006/relationships/image" Target="../media/image95.png"/><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24" Type="http://schemas.openxmlformats.org/officeDocument/2006/relationships/image" Target="../media/image117.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18" Type="http://schemas.openxmlformats.org/officeDocument/2006/relationships/image" Target="../media/image135.png"/><Relationship Id="rId26" Type="http://schemas.openxmlformats.org/officeDocument/2006/relationships/image" Target="../media/image142.png"/><Relationship Id="rId3" Type="http://schemas.openxmlformats.org/officeDocument/2006/relationships/image" Target="../media/image120.png"/><Relationship Id="rId21" Type="http://schemas.openxmlformats.org/officeDocument/2006/relationships/image" Target="../media/image138.png"/><Relationship Id="rId7" Type="http://schemas.openxmlformats.org/officeDocument/2006/relationships/image" Target="../media/image124.png"/><Relationship Id="rId12" Type="http://schemas.openxmlformats.org/officeDocument/2006/relationships/image" Target="../media/image129.png"/><Relationship Id="rId17" Type="http://schemas.openxmlformats.org/officeDocument/2006/relationships/image" Target="../media/image134.png"/><Relationship Id="rId25" Type="http://schemas.openxmlformats.org/officeDocument/2006/relationships/image" Target="../media/image141.png"/><Relationship Id="rId2" Type="http://schemas.openxmlformats.org/officeDocument/2006/relationships/image" Target="../media/image119.png"/><Relationship Id="rId16" Type="http://schemas.openxmlformats.org/officeDocument/2006/relationships/image" Target="../media/image133.png"/><Relationship Id="rId20" Type="http://schemas.openxmlformats.org/officeDocument/2006/relationships/image" Target="../media/image137.png"/><Relationship Id="rId29"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28.png"/><Relationship Id="rId24" Type="http://schemas.openxmlformats.org/officeDocument/2006/relationships/image" Target="../media/image26.png"/><Relationship Id="rId5" Type="http://schemas.openxmlformats.org/officeDocument/2006/relationships/image" Target="../media/image122.png"/><Relationship Id="rId15" Type="http://schemas.openxmlformats.org/officeDocument/2006/relationships/image" Target="../media/image132.png"/><Relationship Id="rId23" Type="http://schemas.openxmlformats.org/officeDocument/2006/relationships/image" Target="../media/image140.png"/><Relationship Id="rId28" Type="http://schemas.openxmlformats.org/officeDocument/2006/relationships/image" Target="../media/image144.png"/><Relationship Id="rId10" Type="http://schemas.openxmlformats.org/officeDocument/2006/relationships/image" Target="../media/image127.png"/><Relationship Id="rId19" Type="http://schemas.openxmlformats.org/officeDocument/2006/relationships/image" Target="../media/image136.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131.png"/><Relationship Id="rId22" Type="http://schemas.openxmlformats.org/officeDocument/2006/relationships/image" Target="../media/image139.png"/><Relationship Id="rId27" Type="http://schemas.openxmlformats.org/officeDocument/2006/relationships/image" Target="../media/image143.png"/><Relationship Id="rId30" Type="http://schemas.openxmlformats.org/officeDocument/2006/relationships/image" Target="../media/image146.png"/></Relationships>
</file>

<file path=ppt/slides/_rels/slide16.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103.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7.png"/><Relationship Id="rId16"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5" Type="http://schemas.openxmlformats.org/officeDocument/2006/relationships/image" Target="../media/image15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 Id="rId14" Type="http://schemas.openxmlformats.org/officeDocument/2006/relationships/image" Target="../media/image158.png"/></Relationships>
</file>

<file path=ppt/slides/_rels/slide1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hyperlink" Target="https://platform.draup.com/draup/universe/888081689/Hiring" TargetMode="External"/><Relationship Id="rId1" Type="http://schemas.openxmlformats.org/officeDocument/2006/relationships/slideLayout" Target="../slideLayouts/slideLayout3.xml"/><Relationship Id="rId4" Type="http://schemas.openxmlformats.org/officeDocument/2006/relationships/chart" Target="../charts/char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s://platform.draup.com/draup/universe/888081689/Hiring/?business_function=ER%26D" TargetMode="Externa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hyperlink" Target="https://platform.draup.com/draup/universe/888081689/Hiring/?business_function=Management%20%26%20Strategy" TargetMode="External"/><Relationship Id="rId1" Type="http://schemas.openxmlformats.org/officeDocument/2006/relationships/slideLayout" Target="../slideLayouts/slideLayout3.xml"/><Relationship Id="rId4" Type="http://schemas.openxmlformats.org/officeDocument/2006/relationships/chart" Target="../charts/chart5.xml"/></Relationships>
</file>

<file path=ppt/slides/_rels/slide2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https://platform.draup.com/draup/universe/888081689/Hiring/?business_function=Sales%20%26%20Marketing" TargetMode="External"/><Relationship Id="rId1" Type="http://schemas.openxmlformats.org/officeDocument/2006/relationships/slideLayout" Target="../slideLayouts/slideLayout3.xml"/><Relationship Id="rId4" Type="http://schemas.openxmlformats.org/officeDocument/2006/relationships/chart" Target="../charts/char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https://platform.draup.com/draup/universe/888081689/Hiring/?business_function=IT" TargetMode="External"/><Relationship Id="rId1" Type="http://schemas.openxmlformats.org/officeDocument/2006/relationships/slideLayout" Target="../slideLayouts/slideLayout3.xml"/><Relationship Id="rId4" Type="http://schemas.openxmlformats.org/officeDocument/2006/relationships/chart" Target="../charts/char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s://platform.draup.com/draup/universe/888081689/Hiring/?business_function=Finance%20%26%20Accounting" TargetMode="External"/><Relationship Id="rId1" Type="http://schemas.openxmlformats.org/officeDocument/2006/relationships/slideLayout" Target="../slideLayouts/slideLayout3.xml"/><Relationship Id="rId4" Type="http://schemas.openxmlformats.org/officeDocument/2006/relationships/chart" Target="../charts/chart8.xml"/></Relationships>
</file>

<file path=ppt/slides/_rels/slide3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s://platform.draup.com/draup/universe/888081689/Hiring/?business_function=Human%20Resources" TargetMode="External"/><Relationship Id="rId1" Type="http://schemas.openxmlformats.org/officeDocument/2006/relationships/slideLayout" Target="../slideLayouts/slideLayout3.xml"/><Relationship Id="rId4" Type="http://schemas.openxmlformats.org/officeDocument/2006/relationships/chart" Target="../charts/chart9.xml"/></Relationships>
</file>

<file path=ppt/slides/_rels/slide3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hyperlink" Target="https://platform.draup.com/draup/universe/888081689/Hiring/?business_function=Customer%20Support%20%26%20Service" TargetMode="External"/><Relationship Id="rId1" Type="http://schemas.openxmlformats.org/officeDocument/2006/relationships/slideLayout" Target="../slideLayouts/slideLayout3.xml"/><Relationship Id="rId4" Type="http://schemas.openxmlformats.org/officeDocument/2006/relationships/chart" Target="../charts/char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hyperlink" Target="https://platform.draup.com/draup/universe/888081689/Hiring/?business_function=Retail%20Operations" TargetMode="External"/><Relationship Id="rId1" Type="http://schemas.openxmlformats.org/officeDocument/2006/relationships/slideLayout" Target="../slideLayouts/slideLayout3.xml"/><Relationship Id="rId4" Type="http://schemas.openxmlformats.org/officeDocument/2006/relationships/chart" Target="../charts/char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hyperlink" Target="https://platform.draup.com/draup/universe/888081689/Hiring/?business_function=Legal" TargetMode="External"/><Relationship Id="rId1" Type="http://schemas.openxmlformats.org/officeDocument/2006/relationships/slideLayout" Target="../slideLayouts/slideLayout3.xml"/><Relationship Id="rId4" Type="http://schemas.openxmlformats.org/officeDocument/2006/relationships/chart" Target="../charts/char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s://platform.draup.com/draup/universe/888081689/Hiring/?business_function=Financial%20Services%20Operations" TargetMode="External"/><Relationship Id="rId1" Type="http://schemas.openxmlformats.org/officeDocument/2006/relationships/slideLayout" Target="../slideLayouts/slideLayout3.xml"/><Relationship Id="rId4" Type="http://schemas.openxmlformats.org/officeDocument/2006/relationships/chart" Target="../charts/chart13.xml"/></Relationships>
</file>

<file path=ppt/slides/_rels/slide37.xml.rels><?xml version="1.0" encoding="UTF-8" standalone="yes"?>
<Relationships xmlns="http://schemas.openxmlformats.org/package/2006/relationships"><Relationship Id="rId8" Type="http://schemas.openxmlformats.org/officeDocument/2006/relationships/hyperlink" Target="https://www.gurufocus.com/news/2885578/flutter-entertainment-flut-announces-1-billion-in-senior-secured-notes" TargetMode="External"/><Relationship Id="rId13" Type="http://schemas.openxmlformats.org/officeDocument/2006/relationships/image" Target="../media/image175.png"/><Relationship Id="rId3" Type="http://schemas.openxmlformats.org/officeDocument/2006/relationships/hyperlink" Target="https://www.tipranks.com/news/company-announcements/flutter-entertainment-secures-full-ownership-of-fanduel" TargetMode="External"/><Relationship Id="rId7" Type="http://schemas.openxmlformats.org/officeDocument/2006/relationships/hyperlink" Target="https://www.lw.com/en/news/2025/07/latham-advises-banks-on-flutter-entertainment-fanduel-financing" TargetMode="External"/><Relationship Id="rId12" Type="http://schemas.openxmlformats.org/officeDocument/2006/relationships/image" Target="../media/image174.png"/><Relationship Id="rId2" Type="http://schemas.openxmlformats.org/officeDocument/2006/relationships/hyperlink" Target="https://www.ainvest.com/news/blackrock-acquires-4-9-stake-flutter-entertainment-2508/" TargetMode="External"/><Relationship Id="rId1" Type="http://schemas.openxmlformats.org/officeDocument/2006/relationships/slideLayout" Target="../slideLayouts/slideLayout3.xml"/><Relationship Id="rId6" Type="http://schemas.openxmlformats.org/officeDocument/2006/relationships/hyperlink" Target="https://www.tipranks.com/news/company-announcements/flutter-entertainment-launches-senior-secured-notes-offering-to-fund-strategic-acquisitions" TargetMode="External"/><Relationship Id="rId11" Type="http://schemas.openxmlformats.org/officeDocument/2006/relationships/image" Target="../media/image173.png"/><Relationship Id="rId5" Type="http://schemas.openxmlformats.org/officeDocument/2006/relationships/hyperlink" Target="https://www.bestinslot.co/news/flutter-entertainment-announces-strategic-acquisition-of-royalbet-casino-to-boost-us-market-presence-19852" TargetMode="External"/><Relationship Id="rId10" Type="http://schemas.openxmlformats.org/officeDocument/2006/relationships/hyperlink" Target="https://technosports.co.in/flutter-entertainment-soars-in-india/" TargetMode="External"/><Relationship Id="rId4" Type="http://schemas.openxmlformats.org/officeDocument/2006/relationships/hyperlink" Target="https://www.manilatimes.net/2025/07/31/tmt-newswire/globenewswire/flutter-entertainment-announces-completion-of-boyd-agreement-to-secure-100-ownership-of-fanduel/2159944" TargetMode="External"/><Relationship Id="rId9" Type="http://schemas.openxmlformats.org/officeDocument/2006/relationships/hyperlink" Target="https://www.bestinslot.co/news/flutter-entertainment-announces-expansion-into-japanese-gaming-market-with-new-casino-development-in-tokyo-19406"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hyperlink" Target="http://www.topnews.in/espn-bets-impressive-growth-us-sports-betting-segment-could-lead-rerating-draftkings-and-flutter" TargetMode="External"/><Relationship Id="rId7" Type="http://schemas.openxmlformats.org/officeDocument/2006/relationships/hyperlink" Target="https://finnhub.io/api/news?id=88a1d88c199545e7da9dbfdc49a08ed2c868551623b3bc8f60f68181eb1a2d81" TargetMode="External"/><Relationship Id="rId2" Type="http://schemas.openxmlformats.org/officeDocument/2006/relationships/hyperlink" Target="https://www.gamingintelligence.com/sectors/online-gaming/216668-flutter-entertainment-integrates-tombola-bingo-with-sisal-in-italy/" TargetMode="External"/><Relationship Id="rId1" Type="http://schemas.openxmlformats.org/officeDocument/2006/relationships/slideLayout" Target="../slideLayouts/slideLayout3.xml"/><Relationship Id="rId6" Type="http://schemas.openxmlformats.org/officeDocument/2006/relationships/hyperlink" Target="https://www.gamingintelligence.com/sectors/online-gaming/212867-octoplay-takes-fourth-bespoke-slot-live-with-flutter-entertainment/" TargetMode="External"/><Relationship Id="rId5" Type="http://schemas.openxmlformats.org/officeDocument/2006/relationships/hyperlink" Target="https://www.topnews.in/octoplay-and-flutter-entertainment-launch-cod-chaos-golden-catch-casino-game-2417194" TargetMode="External"/><Relationship Id="rId10" Type="http://schemas.openxmlformats.org/officeDocument/2006/relationships/image" Target="../media/image178.png"/><Relationship Id="rId4" Type="http://schemas.openxmlformats.org/officeDocument/2006/relationships/hyperlink" Target="https://topnews.in/sports-betting-major-fanduel-launches-multistate-casino-jackpots-flutter-entertainment-stock-focus" TargetMode="External"/><Relationship Id="rId9" Type="http://schemas.openxmlformats.org/officeDocument/2006/relationships/image" Target="../media/image177.png"/></Relationships>
</file>

<file path=ppt/slides/_rels/slide39.xml.rels><?xml version="1.0" encoding="UTF-8" standalone="yes"?>
<Relationships xmlns="http://schemas.openxmlformats.org/package/2006/relationships"><Relationship Id="rId3" Type="http://schemas.openxmlformats.org/officeDocument/2006/relationships/image" Target="../media/image180.svg"/><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chart" Target="../charts/chart14.xml"/><Relationship Id="rId5" Type="http://schemas.openxmlformats.org/officeDocument/2006/relationships/image" Target="../media/image182.svg"/><Relationship Id="rId4" Type="http://schemas.openxmlformats.org/officeDocument/2006/relationships/image" Target="../media/image18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chart" Target="../charts/chart17.xml"/><Relationship Id="rId3" Type="http://schemas.openxmlformats.org/officeDocument/2006/relationships/image" Target="../media/image184.png"/><Relationship Id="rId7" Type="http://schemas.openxmlformats.org/officeDocument/2006/relationships/chart" Target="../charts/chart16.xml"/><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chart" Target="../charts/chart20.xml"/><Relationship Id="rId5" Type="http://schemas.openxmlformats.org/officeDocument/2006/relationships/image" Target="../media/image186.png"/><Relationship Id="rId10" Type="http://schemas.openxmlformats.org/officeDocument/2006/relationships/chart" Target="../charts/chart19.xml"/><Relationship Id="rId4" Type="http://schemas.openxmlformats.org/officeDocument/2006/relationships/image" Target="../media/image185.png"/><Relationship Id="rId9" Type="http://schemas.openxmlformats.org/officeDocument/2006/relationships/chart" Target="../charts/chart18.xml"/></Relationships>
</file>

<file path=ppt/slides/_rels/slide4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hart" Target="../charts/chart2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hart" Target="../charts/chart22.xml"/><Relationship Id="rId1" Type="http://schemas.openxmlformats.org/officeDocument/2006/relationships/slideLayout" Target="../slideLayouts/slideLayout3.xml"/><Relationship Id="rId4" Type="http://schemas.openxmlformats.org/officeDocument/2006/relationships/image" Target="../media/image188.png"/></Relationships>
</file>

<file path=ppt/slides/_rels/slide4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chart" Target="../charts/chart23.xml"/><Relationship Id="rId1" Type="http://schemas.openxmlformats.org/officeDocument/2006/relationships/slideLayout" Target="../slideLayouts/slideLayout3.xml"/><Relationship Id="rId4" Type="http://schemas.openxmlformats.org/officeDocument/2006/relationships/image" Target="../media/image189.png"/></Relationships>
</file>

<file path=ppt/slides/_rels/slide4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chart" Target="../charts/chart24.xml"/><Relationship Id="rId1" Type="http://schemas.openxmlformats.org/officeDocument/2006/relationships/slideLayout" Target="../slideLayouts/slideLayout3.xml"/><Relationship Id="rId5" Type="http://schemas.openxmlformats.org/officeDocument/2006/relationships/image" Target="../media/image186.png"/><Relationship Id="rId4" Type="http://schemas.openxmlformats.org/officeDocument/2006/relationships/image" Target="../media/image190.png"/></Relationships>
</file>

<file path=ppt/slides/_rels/slide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hart" Target="../charts/chart2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chart" Target="../charts/chart26.xml"/><Relationship Id="rId1" Type="http://schemas.openxmlformats.org/officeDocument/2006/relationships/slideLayout" Target="../slideLayouts/slideLayout3.xml"/><Relationship Id="rId5" Type="http://schemas.openxmlformats.org/officeDocument/2006/relationships/image" Target="../media/image192.png"/><Relationship Id="rId4" Type="http://schemas.openxmlformats.org/officeDocument/2006/relationships/image" Target="../media/image191.png"/></Relationships>
</file>

<file path=ppt/slides/_rels/slide4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chart" Target="../charts/chart27.xml"/><Relationship Id="rId1" Type="http://schemas.openxmlformats.org/officeDocument/2006/relationships/slideLayout" Target="../slideLayouts/slideLayout3.xml"/><Relationship Id="rId4" Type="http://schemas.openxmlformats.org/officeDocument/2006/relationships/image" Target="../media/image194.png"/></Relationships>
</file>

<file path=ppt/slides/_rels/slide4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chart" Target="../charts/chart28.xml"/><Relationship Id="rId1" Type="http://schemas.openxmlformats.org/officeDocument/2006/relationships/slideLayout" Target="../slideLayouts/slideLayout3.xml"/><Relationship Id="rId4" Type="http://schemas.openxmlformats.org/officeDocument/2006/relationships/image" Target="../media/image1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chart" Target="../charts/chart29.xml"/><Relationship Id="rId1" Type="http://schemas.openxmlformats.org/officeDocument/2006/relationships/slideLayout" Target="../slideLayouts/slideLayout3.xml"/><Relationship Id="rId4" Type="http://schemas.openxmlformats.org/officeDocument/2006/relationships/image" Target="../media/image184.png"/></Relationships>
</file>

<file path=ppt/slides/_rels/slide5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chart" Target="../charts/chart3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chart" Target="../charts/chart3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hart" Target="../charts/chart3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hart" Target="../charts/chart3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chart" Target="../charts/chart3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chart" Target="../charts/chart3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chart" Target="../charts/chart3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39A71-A463-532F-3187-FFF8D9350374}"/>
              </a:ext>
            </a:extLst>
          </p:cNvPr>
          <p:cNvSpPr>
            <a:spLocks noGrp="1"/>
          </p:cNvSpPr>
          <p:nvPr/>
        </p:nvSpPr>
        <p:spPr>
          <a:xfrm>
            <a:off x="6018350" y="2697376"/>
            <a:ext cx="5796000" cy="1080000"/>
          </a:xfrm>
          <a:prstGeom prst="rect">
            <a:avLst/>
          </a:prstGeom>
        </p:spPr>
        <p:txBody>
          <a:bodyPr anchor="ctr">
            <a:no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lnSpc>
                <a:spcPct val="100000"/>
              </a:lnSpc>
              <a:defRPr/>
            </a:pPr>
            <a:r>
              <a:rPr sz="3200" b="1" i="0" u="none">
                <a:solidFill>
                  <a:srgbClr val="0AA7FF"/>
                </a:solidFill>
                <a:latin typeface="calibri"/>
              </a:rPr>
              <a:t>Flutter Entertainment plc</a:t>
            </a:r>
            <a:r>
              <a:rPr sz="2400" b="1" i="0" u="none">
                <a:solidFill>
                  <a:srgbClr val="0AA7FF"/>
                </a:solidFill>
                <a:latin typeface="calibri"/>
              </a:rPr>
              <a:t>
Account Deep Dive Analysis</a:t>
            </a:r>
            <a:r>
              <a:rPr sz="1800" b="1" i="0" u="none">
                <a:solidFill>
                  <a:srgbClr val="ADACAC"/>
                </a:solidFill>
                <a:latin typeface="Helvetica"/>
              </a:rPr>
              <a:t>
August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lIns="91440" tIns="45720" rIns="91440" bIns="45720"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a:solidFill>
                  <a:srgbClr val="C00000"/>
                </a:solidFill>
                <a:latin typeface="Calibri"/>
                <a:ea typeface="Tahoma"/>
                <a:cs typeface="Calibri"/>
              </a:rPr>
              <a:t>Estimated IT </a:t>
            </a:r>
            <a:r>
              <a:rPr lang="en-IN" sz="1600">
                <a:solidFill>
                  <a:srgbClr val="C00000"/>
                </a:solidFill>
                <a:latin typeface="Calibri"/>
                <a:ea typeface="Tahoma"/>
                <a:cs typeface="Calibri"/>
              </a:rPr>
              <a:t>Spend</a:t>
            </a:r>
            <a:endParaRPr lang="en-IN" sz="1600" b="1">
              <a:solidFill>
                <a:srgbClr val="C00000"/>
              </a:solidFill>
              <a:latin typeface="Calibri" panose="020F0502020204030204" pitchFamily="34" charset="0"/>
              <a:cs typeface="Calibri" panose="020F0502020204030204" pitchFamily="34" charset="0"/>
            </a:endParaRPr>
          </a:p>
        </p:txBody>
      </p:sp>
      <p:sp>
        <p:nvSpPr>
          <p:cNvPr id="74" name="TextBox 73"/>
          <p:cNvSpPr txBox="1"/>
          <p:nvPr/>
        </p:nvSpPr>
        <p:spPr>
          <a:xfrm>
            <a:off x="515956" y="2225406"/>
            <a:ext cx="11160087" cy="4120310"/>
          </a:xfrm>
          <a:prstGeom prst="rect">
            <a:avLst/>
          </a:prstGeom>
          <a:noFill/>
        </p:spPr>
        <p:txBody>
          <a:bodyPr wrap="none">
            <a:spAutoFit/>
          </a:bodyPr>
          <a:lstStyle/>
          <a:p>
            <a:endParaRPr/>
          </a:p>
        </p:txBody>
      </p:sp>
      <p:sp>
        <p:nvSpPr>
          <p:cNvPr id="5" name="Rectangle 4">
            <a:extLst>
              <a:ext uri="{FF2B5EF4-FFF2-40B4-BE49-F238E27FC236}">
                <a16:creationId xmlns:a16="http://schemas.microsoft.com/office/drawing/2014/main" id="{A7E6AC50-3BF5-5695-A81B-C800328C6FE2}"/>
              </a:ext>
            </a:extLst>
          </p:cNvPr>
          <p:cNvSpPr/>
          <p:nvPr/>
        </p:nvSpPr>
        <p:spPr>
          <a:xfrm>
            <a:off x="4079792" y="1219178"/>
            <a:ext cx="403241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a:ln>
                  <a:noFill/>
                </a:ln>
                <a:solidFill>
                  <a:srgbClr val="000000"/>
                </a:solidFill>
                <a:effectLst/>
                <a:uLnTx/>
                <a:uFillTx/>
                <a:latin typeface="calibri"/>
                <a:ea typeface="+mn-ea"/>
                <a:cs typeface="Calibri"/>
              </a:rPr>
              <a:t>Estimated Total IT Spend (in USD Million)</a:t>
            </a:r>
            <a:endParaRPr lang="en-IN" sz="1200" b="1" i="0" u="sng" strike="noStrike" kern="1200" cap="none" spc="0" normalizeH="0" baseline="0" noProof="0">
              <a:ln>
                <a:noFill/>
              </a:ln>
              <a:solidFill>
                <a:srgbClr val="000000"/>
              </a:solidFill>
              <a:effectLst/>
              <a:uLnTx/>
              <a:uFillTx/>
              <a:latin typeface="Calibiri"/>
              <a:cs typeface="Calibri"/>
            </a:endParaRPr>
          </a:p>
        </p:txBody>
      </p:sp>
      <p:sp>
        <p:nvSpPr>
          <p:cNvPr id="6" name="Rectangle 5">
            <a:extLst>
              <a:ext uri="{FF2B5EF4-FFF2-40B4-BE49-F238E27FC236}">
                <a16:creationId xmlns:a16="http://schemas.microsoft.com/office/drawing/2014/main" id="{4F6A7CD4-1A0D-B9D6-674A-484E86422755}"/>
              </a:ext>
            </a:extLst>
          </p:cNvPr>
          <p:cNvSpPr/>
          <p:nvPr/>
        </p:nvSpPr>
        <p:spPr>
          <a:xfrm>
            <a:off x="4888510" y="1660737"/>
            <a:ext cx="2414980" cy="26161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rtlCol="0" anchor="ctr">
            <a:spAutoFit/>
          </a:bodyPr>
          <a:lstStyle/>
          <a:p>
            <a:pPr algn="ctr">
              <a:defRPr/>
            </a:pPr>
            <a:r>
              <a:rPr lang="en-US" sz="1100" b="1" i="0" u="none">
                <a:solidFill>
                  <a:srgbClr val="000000"/>
                </a:solidFill>
                <a:latin typeface="calibri"/>
                <a:cs typeface="Calibri"/>
              </a:rPr>
              <a:t>Last 3 Financial Years CAGR: 1.97%</a:t>
            </a:r>
            <a:endParaRPr lang="en-IN" sz="1100" b="0" i="0" u="none" strike="noStrike" kern="1200" cap="none" spc="0" normalizeH="0" baseline="0" noProof="0">
              <a:ln>
                <a:noFill/>
              </a:ln>
              <a:solidFill>
                <a:srgbClr val="000000"/>
              </a:solidFill>
              <a:effectLst/>
              <a:uLnTx/>
              <a:uFillTx/>
              <a:latin typeface="Calibiri"/>
              <a:cs typeface="Calibri"/>
            </a:endParaRPr>
          </a:p>
        </p:txBody>
      </p:sp>
      <p:sp>
        <p:nvSpPr>
          <p:cNvPr id="20" name="TextBox 19">
            <a:extLst>
              <a:ext uri="{FF2B5EF4-FFF2-40B4-BE49-F238E27FC236}">
                <a16:creationId xmlns:a16="http://schemas.microsoft.com/office/drawing/2014/main" id="{448FE657-52AC-B1A3-A101-F4A4C363310E}"/>
              </a:ext>
            </a:extLst>
          </p:cNvPr>
          <p:cNvSpPr txBox="1"/>
          <p:nvPr/>
        </p:nvSpPr>
        <p:spPr>
          <a:xfrm flipH="1">
            <a:off x="6229" y="6489388"/>
            <a:ext cx="105955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IT spend is calculated using Draup Proprietary Model, which utilizes publicly available datasets for Digital Intentions, Use cases, Outsourcing partnership datasets, Company's Financial Reports, Official Public commentaries along with Draup Profile Database and Draup's Salary estimation ML model to arrive at the estimates for the expense in each spend category by the company</a:t>
            </a:r>
          </a:p>
        </p:txBody>
      </p:sp>
      <p:graphicFrame>
        <p:nvGraphicFramePr>
          <p:cNvPr id="75" name="Chart 74"/>
          <p:cNvGraphicFramePr>
            <a:graphicFrameLocks noGrp="1"/>
          </p:cNvGraphicFramePr>
          <p:nvPr/>
        </p:nvGraphicFramePr>
        <p:xfrm>
          <a:off x="515956" y="2225406"/>
          <a:ext cx="11160087" cy="412031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Analytics &amp; Business Intelligence</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Elasticsearch</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RStudio</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MicroStrategy</a:t>
            </a: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Microsoft Power BI</a:t>
            </a: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Artificial Intelligence &amp; Machine Learning</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Espressive, Inc</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Hugging Face</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MLflow</a:t>
            </a: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OpenCV</a:t>
            </a: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Big Data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Azure Databricks</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openTSDB</a:t>
            </a: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Apache Kafka</a:t>
            </a: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Databricks</a:t>
            </a: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Blockchain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Cardano</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Ethereum</a:t>
            </a: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Nansen</a:t>
            </a: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Cloud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AWS</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ServiceNow Now Platform</a:t>
            </a: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Microsoft Azure</a:t>
            </a: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Google Cloud Platform</a:t>
            </a: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Computer-Aided Engineering, Design &amp; Manufacturing</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Solidworks</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Autodesk InfraWorks</a:t>
            </a: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Civil 3D</a:t>
            </a: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Ansys</a:t>
            </a: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Coaching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Profi</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Construction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Autodesk Advance Steel</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Constru</a:t>
            </a: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Autodesk BIM 360</a:t>
            </a: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Procore</a:t>
            </a: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314100" y="1364344"/>
            <a:ext cx="431800" cy="431800"/>
          </a:xfrm>
          <a:prstGeom prst="rect">
            <a:avLst/>
          </a:prstGeom>
        </p:spPr>
      </p:pic>
      <p:pic>
        <p:nvPicPr>
          <p:cNvPr id="428" name="Picture 427" descr="image.png"/>
          <p:cNvPicPr>
            <a:picLocks noChangeAspect="1"/>
          </p:cNvPicPr>
          <p:nvPr/>
        </p:nvPicPr>
        <p:blipFill>
          <a:blip r:embed="rId3"/>
          <a:stretch>
            <a:fillRect/>
          </a:stretch>
        </p:blipFill>
        <p:spPr>
          <a:xfrm>
            <a:off x="2165500" y="1427844"/>
            <a:ext cx="889000" cy="304800"/>
          </a:xfrm>
          <a:prstGeom prst="rect">
            <a:avLst/>
          </a:prstGeom>
        </p:spPr>
      </p:pic>
      <p:pic>
        <p:nvPicPr>
          <p:cNvPr id="429" name="Picture 428" descr="image.png"/>
          <p:cNvPicPr>
            <a:picLocks noChangeAspect="1"/>
          </p:cNvPicPr>
          <p:nvPr/>
        </p:nvPicPr>
        <p:blipFill>
          <a:blip r:embed="rId4"/>
          <a:stretch>
            <a:fillRect/>
          </a:stretch>
        </p:blipFill>
        <p:spPr>
          <a:xfrm>
            <a:off x="3474100" y="1364344"/>
            <a:ext cx="431800" cy="431800"/>
          </a:xfrm>
          <a:prstGeom prst="rect">
            <a:avLst/>
          </a:prstGeom>
        </p:spPr>
      </p:pic>
      <p:pic>
        <p:nvPicPr>
          <p:cNvPr id="430" name="Picture 429" descr="image.png"/>
          <p:cNvPicPr>
            <a:picLocks noChangeAspect="1"/>
          </p:cNvPicPr>
          <p:nvPr/>
        </p:nvPicPr>
        <p:blipFill>
          <a:blip r:embed="rId5"/>
          <a:stretch>
            <a:fillRect/>
          </a:stretch>
        </p:blipFill>
        <p:spPr>
          <a:xfrm>
            <a:off x="4338200" y="1364344"/>
            <a:ext cx="863600" cy="431800"/>
          </a:xfrm>
          <a:prstGeom prst="rect">
            <a:avLst/>
          </a:prstGeom>
        </p:spPr>
      </p:pic>
      <p:pic>
        <p:nvPicPr>
          <p:cNvPr id="431" name="Picture 430" descr="image.png"/>
          <p:cNvPicPr>
            <a:picLocks noChangeAspect="1"/>
          </p:cNvPicPr>
          <p:nvPr/>
        </p:nvPicPr>
        <p:blipFill>
          <a:blip r:embed="rId6"/>
          <a:stretch>
            <a:fillRect/>
          </a:stretch>
        </p:blipFill>
        <p:spPr>
          <a:xfrm>
            <a:off x="7254100" y="1364344"/>
            <a:ext cx="431800" cy="431800"/>
          </a:xfrm>
          <a:prstGeom prst="rect">
            <a:avLst/>
          </a:prstGeom>
        </p:spPr>
      </p:pic>
      <p:pic>
        <p:nvPicPr>
          <p:cNvPr id="432" name="Picture 431" descr="image.png"/>
          <p:cNvPicPr>
            <a:picLocks noChangeAspect="1"/>
          </p:cNvPicPr>
          <p:nvPr/>
        </p:nvPicPr>
        <p:blipFill>
          <a:blip r:embed="rId7"/>
          <a:stretch>
            <a:fillRect/>
          </a:stretch>
        </p:blipFill>
        <p:spPr>
          <a:xfrm>
            <a:off x="8334100" y="1364344"/>
            <a:ext cx="431800" cy="431800"/>
          </a:xfrm>
          <a:prstGeom prst="rect">
            <a:avLst/>
          </a:prstGeom>
        </p:spPr>
      </p:pic>
      <p:pic>
        <p:nvPicPr>
          <p:cNvPr id="433" name="Picture 432" descr="image.png"/>
          <p:cNvPicPr>
            <a:picLocks noChangeAspect="1"/>
          </p:cNvPicPr>
          <p:nvPr/>
        </p:nvPicPr>
        <p:blipFill>
          <a:blip r:embed="rId8"/>
          <a:stretch>
            <a:fillRect/>
          </a:stretch>
        </p:blipFill>
        <p:spPr>
          <a:xfrm>
            <a:off x="9185500" y="1421051"/>
            <a:ext cx="889000" cy="317500"/>
          </a:xfrm>
          <a:prstGeom prst="rect">
            <a:avLst/>
          </a:prstGeom>
        </p:spPr>
      </p:pic>
      <p:pic>
        <p:nvPicPr>
          <p:cNvPr id="434" name="Picture 433" descr="image.png"/>
          <p:cNvPicPr>
            <a:picLocks noChangeAspect="1"/>
          </p:cNvPicPr>
          <p:nvPr/>
        </p:nvPicPr>
        <p:blipFill>
          <a:blip r:embed="rId9"/>
          <a:stretch>
            <a:fillRect/>
          </a:stretch>
        </p:blipFill>
        <p:spPr>
          <a:xfrm>
            <a:off x="10494100" y="1364344"/>
            <a:ext cx="431800" cy="431800"/>
          </a:xfrm>
          <a:prstGeom prst="rect">
            <a:avLst/>
          </a:prstGeom>
        </p:spPr>
      </p:pic>
      <p:pic>
        <p:nvPicPr>
          <p:cNvPr id="435" name="Picture 434" descr="image.png"/>
          <p:cNvPicPr>
            <a:picLocks noChangeAspect="1"/>
          </p:cNvPicPr>
          <p:nvPr/>
        </p:nvPicPr>
        <p:blipFill>
          <a:blip r:embed="rId10"/>
          <a:stretch>
            <a:fillRect/>
          </a:stretch>
        </p:blipFill>
        <p:spPr>
          <a:xfrm>
            <a:off x="1314100" y="2768344"/>
            <a:ext cx="431800" cy="431800"/>
          </a:xfrm>
          <a:prstGeom prst="rect">
            <a:avLst/>
          </a:prstGeom>
        </p:spPr>
      </p:pic>
      <p:pic>
        <p:nvPicPr>
          <p:cNvPr id="436" name="Picture 435" descr="image.png"/>
          <p:cNvPicPr>
            <a:picLocks noChangeAspect="1"/>
          </p:cNvPicPr>
          <p:nvPr/>
        </p:nvPicPr>
        <p:blipFill>
          <a:blip r:embed="rId11"/>
          <a:stretch>
            <a:fillRect/>
          </a:stretch>
        </p:blipFill>
        <p:spPr>
          <a:xfrm>
            <a:off x="2443439" y="2771826"/>
            <a:ext cx="419100" cy="419100"/>
          </a:xfrm>
          <a:prstGeom prst="rect">
            <a:avLst/>
          </a:prstGeom>
        </p:spPr>
      </p:pic>
      <p:pic>
        <p:nvPicPr>
          <p:cNvPr id="437" name="Picture 436" descr="image.png"/>
          <p:cNvPicPr>
            <a:picLocks noChangeAspect="1"/>
          </p:cNvPicPr>
          <p:nvPr/>
        </p:nvPicPr>
        <p:blipFill>
          <a:blip r:embed="rId12"/>
          <a:stretch>
            <a:fillRect/>
          </a:stretch>
        </p:blipFill>
        <p:spPr>
          <a:xfrm>
            <a:off x="3517089" y="2772838"/>
            <a:ext cx="431800" cy="431800"/>
          </a:xfrm>
          <a:prstGeom prst="rect">
            <a:avLst/>
          </a:prstGeom>
        </p:spPr>
      </p:pic>
      <p:pic>
        <p:nvPicPr>
          <p:cNvPr id="438" name="Picture 437" descr="image.png"/>
          <p:cNvPicPr>
            <a:picLocks noChangeAspect="1"/>
          </p:cNvPicPr>
          <p:nvPr/>
        </p:nvPicPr>
        <p:blipFill>
          <a:blip r:embed="rId13"/>
          <a:stretch>
            <a:fillRect/>
          </a:stretch>
        </p:blipFill>
        <p:spPr>
          <a:xfrm>
            <a:off x="4325500" y="2914394"/>
            <a:ext cx="889000" cy="139700"/>
          </a:xfrm>
          <a:prstGeom prst="rect">
            <a:avLst/>
          </a:prstGeom>
        </p:spPr>
      </p:pic>
      <p:pic>
        <p:nvPicPr>
          <p:cNvPr id="439" name="Picture 438" descr="image.png"/>
          <p:cNvPicPr>
            <a:picLocks noChangeAspect="1"/>
          </p:cNvPicPr>
          <p:nvPr/>
        </p:nvPicPr>
        <p:blipFill>
          <a:blip r:embed="rId14"/>
          <a:stretch>
            <a:fillRect/>
          </a:stretch>
        </p:blipFill>
        <p:spPr>
          <a:xfrm>
            <a:off x="7254100" y="2804344"/>
            <a:ext cx="431800" cy="431800"/>
          </a:xfrm>
          <a:prstGeom prst="rect">
            <a:avLst/>
          </a:prstGeom>
        </p:spPr>
      </p:pic>
      <p:pic>
        <p:nvPicPr>
          <p:cNvPr id="440" name="Picture 439" descr="image.png"/>
          <p:cNvPicPr>
            <a:picLocks noChangeAspect="1"/>
          </p:cNvPicPr>
          <p:nvPr/>
        </p:nvPicPr>
        <p:blipFill>
          <a:blip r:embed="rId15"/>
          <a:stretch>
            <a:fillRect/>
          </a:stretch>
        </p:blipFill>
        <p:spPr>
          <a:xfrm>
            <a:off x="8334100" y="2804344"/>
            <a:ext cx="431800" cy="431800"/>
          </a:xfrm>
          <a:prstGeom prst="rect">
            <a:avLst/>
          </a:prstGeom>
        </p:spPr>
      </p:pic>
      <p:pic>
        <p:nvPicPr>
          <p:cNvPr id="441" name="Picture 440" descr="image.png"/>
          <p:cNvPicPr>
            <a:picLocks noChangeAspect="1"/>
          </p:cNvPicPr>
          <p:nvPr/>
        </p:nvPicPr>
        <p:blipFill>
          <a:blip r:embed="rId16"/>
          <a:stretch>
            <a:fillRect/>
          </a:stretch>
        </p:blipFill>
        <p:spPr>
          <a:xfrm>
            <a:off x="9249000" y="2804344"/>
            <a:ext cx="762000" cy="431800"/>
          </a:xfrm>
          <a:prstGeom prst="rect">
            <a:avLst/>
          </a:prstGeom>
        </p:spPr>
      </p:pic>
      <p:pic>
        <p:nvPicPr>
          <p:cNvPr id="442" name="Picture 441" descr="image.png"/>
          <p:cNvPicPr>
            <a:picLocks noChangeAspect="1"/>
          </p:cNvPicPr>
          <p:nvPr/>
        </p:nvPicPr>
        <p:blipFill>
          <a:blip r:embed="rId17"/>
          <a:stretch>
            <a:fillRect/>
          </a:stretch>
        </p:blipFill>
        <p:spPr>
          <a:xfrm>
            <a:off x="1314100" y="4208344"/>
            <a:ext cx="431800" cy="431800"/>
          </a:xfrm>
          <a:prstGeom prst="rect">
            <a:avLst/>
          </a:prstGeom>
        </p:spPr>
      </p:pic>
      <p:pic>
        <p:nvPicPr>
          <p:cNvPr id="443" name="Picture 442" descr="image.png"/>
          <p:cNvPicPr>
            <a:picLocks noChangeAspect="1"/>
          </p:cNvPicPr>
          <p:nvPr/>
        </p:nvPicPr>
        <p:blipFill>
          <a:blip r:embed="rId18"/>
          <a:stretch>
            <a:fillRect/>
          </a:stretch>
        </p:blipFill>
        <p:spPr>
          <a:xfrm>
            <a:off x="2394100" y="4208344"/>
            <a:ext cx="431800" cy="431800"/>
          </a:xfrm>
          <a:prstGeom prst="rect">
            <a:avLst/>
          </a:prstGeom>
        </p:spPr>
      </p:pic>
      <p:pic>
        <p:nvPicPr>
          <p:cNvPr id="444" name="Picture 443" descr="image.png"/>
          <p:cNvPicPr>
            <a:picLocks noChangeAspect="1"/>
          </p:cNvPicPr>
          <p:nvPr/>
        </p:nvPicPr>
        <p:blipFill>
          <a:blip r:embed="rId10"/>
          <a:stretch>
            <a:fillRect/>
          </a:stretch>
        </p:blipFill>
        <p:spPr>
          <a:xfrm>
            <a:off x="3474100" y="4208344"/>
            <a:ext cx="431800" cy="431800"/>
          </a:xfrm>
          <a:prstGeom prst="rect">
            <a:avLst/>
          </a:prstGeom>
        </p:spPr>
      </p:pic>
      <p:pic>
        <p:nvPicPr>
          <p:cNvPr id="445" name="Picture 444" descr="image.png"/>
          <p:cNvPicPr>
            <a:picLocks noChangeAspect="1"/>
          </p:cNvPicPr>
          <p:nvPr/>
        </p:nvPicPr>
        <p:blipFill>
          <a:blip r:embed="rId19"/>
          <a:stretch>
            <a:fillRect/>
          </a:stretch>
        </p:blipFill>
        <p:spPr>
          <a:xfrm>
            <a:off x="4325500" y="4265494"/>
            <a:ext cx="889000" cy="317500"/>
          </a:xfrm>
          <a:prstGeom prst="rect">
            <a:avLst/>
          </a:prstGeom>
        </p:spPr>
      </p:pic>
      <p:pic>
        <p:nvPicPr>
          <p:cNvPr id="446" name="Picture 445" descr="image.png"/>
          <p:cNvPicPr>
            <a:picLocks noChangeAspect="1"/>
          </p:cNvPicPr>
          <p:nvPr/>
        </p:nvPicPr>
        <p:blipFill>
          <a:blip r:embed="rId20"/>
          <a:stretch>
            <a:fillRect/>
          </a:stretch>
        </p:blipFill>
        <p:spPr>
          <a:xfrm>
            <a:off x="1314100" y="5648344"/>
            <a:ext cx="431800" cy="431800"/>
          </a:xfrm>
          <a:prstGeom prst="rect">
            <a:avLst/>
          </a:prstGeom>
        </p:spPr>
      </p:pic>
      <p:pic>
        <p:nvPicPr>
          <p:cNvPr id="447" name="Picture 446" descr="image.png"/>
          <p:cNvPicPr>
            <a:picLocks noChangeAspect="1"/>
          </p:cNvPicPr>
          <p:nvPr/>
        </p:nvPicPr>
        <p:blipFill>
          <a:blip r:embed="rId21"/>
          <a:stretch>
            <a:fillRect/>
          </a:stretch>
        </p:blipFill>
        <p:spPr>
          <a:xfrm>
            <a:off x="2394100" y="5648344"/>
            <a:ext cx="431800" cy="431800"/>
          </a:xfrm>
          <a:prstGeom prst="rect">
            <a:avLst/>
          </a:prstGeom>
        </p:spPr>
      </p:pic>
      <p:pic>
        <p:nvPicPr>
          <p:cNvPr id="448" name="Picture 447" descr="image.png"/>
          <p:cNvPicPr>
            <a:picLocks noChangeAspect="1"/>
          </p:cNvPicPr>
          <p:nvPr/>
        </p:nvPicPr>
        <p:blipFill>
          <a:blip r:embed="rId22"/>
          <a:stretch>
            <a:fillRect/>
          </a:stretch>
        </p:blipFill>
        <p:spPr>
          <a:xfrm>
            <a:off x="3474100" y="5648344"/>
            <a:ext cx="431800" cy="431800"/>
          </a:xfrm>
          <a:prstGeom prst="rect">
            <a:avLst/>
          </a:prstGeom>
        </p:spPr>
      </p:pic>
      <p:pic>
        <p:nvPicPr>
          <p:cNvPr id="449" name="Picture 448" descr="image.png"/>
          <p:cNvPicPr>
            <a:picLocks noChangeAspect="1"/>
          </p:cNvPicPr>
          <p:nvPr/>
        </p:nvPicPr>
        <p:blipFill>
          <a:blip r:embed="rId23"/>
          <a:stretch>
            <a:fillRect/>
          </a:stretch>
        </p:blipFill>
        <p:spPr>
          <a:xfrm>
            <a:off x="4325500" y="5724544"/>
            <a:ext cx="889000" cy="279400"/>
          </a:xfrm>
          <a:prstGeom prst="rect">
            <a:avLst/>
          </a:prstGeom>
        </p:spPr>
      </p:pic>
      <p:pic>
        <p:nvPicPr>
          <p:cNvPr id="450" name="Picture 449" descr="image.png"/>
          <p:cNvPicPr>
            <a:picLocks noChangeAspect="1"/>
          </p:cNvPicPr>
          <p:nvPr/>
        </p:nvPicPr>
        <p:blipFill>
          <a:blip r:embed="rId24"/>
          <a:stretch>
            <a:fillRect/>
          </a:stretch>
        </p:blipFill>
        <p:spPr>
          <a:xfrm>
            <a:off x="7025500" y="4263394"/>
            <a:ext cx="889000" cy="393700"/>
          </a:xfrm>
          <a:prstGeom prst="rect">
            <a:avLst/>
          </a:prstGeom>
        </p:spPr>
      </p:pic>
      <p:pic>
        <p:nvPicPr>
          <p:cNvPr id="451" name="Picture 450" descr="image.png"/>
          <p:cNvPicPr>
            <a:picLocks noChangeAspect="1"/>
          </p:cNvPicPr>
          <p:nvPr/>
        </p:nvPicPr>
        <p:blipFill>
          <a:blip r:embed="rId25"/>
          <a:stretch>
            <a:fillRect/>
          </a:stretch>
        </p:blipFill>
        <p:spPr>
          <a:xfrm>
            <a:off x="7025500" y="5819794"/>
            <a:ext cx="889000" cy="88900"/>
          </a:xfrm>
          <a:prstGeom prst="rect">
            <a:avLst/>
          </a:prstGeom>
        </p:spPr>
      </p:pic>
      <p:pic>
        <p:nvPicPr>
          <p:cNvPr id="452" name="Picture 451" descr="image.png"/>
          <p:cNvPicPr>
            <a:picLocks noChangeAspect="1"/>
          </p:cNvPicPr>
          <p:nvPr/>
        </p:nvPicPr>
        <p:blipFill>
          <a:blip r:embed="rId26"/>
          <a:stretch>
            <a:fillRect/>
          </a:stretch>
        </p:blipFill>
        <p:spPr>
          <a:xfrm>
            <a:off x="8334100" y="5648344"/>
            <a:ext cx="431800" cy="431800"/>
          </a:xfrm>
          <a:prstGeom prst="rect">
            <a:avLst/>
          </a:prstGeom>
        </p:spPr>
      </p:pic>
      <p:pic>
        <p:nvPicPr>
          <p:cNvPr id="453" name="Picture 452" descr="image.png"/>
          <p:cNvPicPr>
            <a:picLocks noChangeAspect="1"/>
          </p:cNvPicPr>
          <p:nvPr/>
        </p:nvPicPr>
        <p:blipFill>
          <a:blip r:embed="rId27"/>
          <a:stretch>
            <a:fillRect/>
          </a:stretch>
        </p:blipFill>
        <p:spPr>
          <a:xfrm>
            <a:off x="9414100" y="5648344"/>
            <a:ext cx="431800" cy="431800"/>
          </a:xfrm>
          <a:prstGeom prst="rect">
            <a:avLst/>
          </a:prstGeom>
        </p:spPr>
      </p:pic>
      <p:pic>
        <p:nvPicPr>
          <p:cNvPr id="454" name="Picture 453" descr="image.png"/>
          <p:cNvPicPr>
            <a:picLocks noChangeAspect="1"/>
          </p:cNvPicPr>
          <p:nvPr/>
        </p:nvPicPr>
        <p:blipFill>
          <a:blip r:embed="rId28"/>
          <a:stretch>
            <a:fillRect/>
          </a:stretch>
        </p:blipFill>
        <p:spPr>
          <a:xfrm>
            <a:off x="10487750" y="5648344"/>
            <a:ext cx="444500" cy="431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Content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Isso</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Microsoft Forms</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Microsoft OneDrive for Business</a:t>
            </a: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Monitoro</a:t>
            </a: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Customer Service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LivePerson</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Salesforce Knowledge</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Scorebuddy</a:t>
            </a: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Sitecore</a:t>
            </a: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Database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Memcached</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MySQL</a:t>
            </a: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PostgreSQL</a:t>
            </a: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Db2 Big SQL</a:t>
            </a: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Data Center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VMware NSX</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Data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Amazon Kinesis</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AWS Backup</a:t>
            </a: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Azure Site Recovery</a:t>
            </a: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Commvault Cloud</a:t>
            </a: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Design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Adobe After Effects</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Adobe Audition</a:t>
            </a: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Adobe Creative Suite</a:t>
            </a: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Canva</a:t>
            </a: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Data Privacy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Cookiebot</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Data Privacy Manager</a:t>
            </a: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TrustArc</a:t>
            </a: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DevOps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Apache Karaf</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Azure Pipelines</a:t>
            </a: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Cmake</a:t>
            </a: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Nexus Repository Manager</a:t>
            </a: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352200" y="1364344"/>
            <a:ext cx="355600" cy="431800"/>
          </a:xfrm>
          <a:prstGeom prst="rect">
            <a:avLst/>
          </a:prstGeom>
        </p:spPr>
      </p:pic>
      <p:pic>
        <p:nvPicPr>
          <p:cNvPr id="428" name="Picture 427" descr="image.png"/>
          <p:cNvPicPr>
            <a:picLocks noChangeAspect="1"/>
          </p:cNvPicPr>
          <p:nvPr/>
        </p:nvPicPr>
        <p:blipFill>
          <a:blip r:embed="rId3"/>
          <a:stretch>
            <a:fillRect/>
          </a:stretch>
        </p:blipFill>
        <p:spPr>
          <a:xfrm>
            <a:off x="2229000" y="1364344"/>
            <a:ext cx="762000" cy="431800"/>
          </a:xfrm>
          <a:prstGeom prst="rect">
            <a:avLst/>
          </a:prstGeom>
        </p:spPr>
      </p:pic>
      <p:pic>
        <p:nvPicPr>
          <p:cNvPr id="429" name="Picture 428" descr="image.png"/>
          <p:cNvPicPr>
            <a:picLocks noChangeAspect="1"/>
          </p:cNvPicPr>
          <p:nvPr/>
        </p:nvPicPr>
        <p:blipFill>
          <a:blip r:embed="rId4"/>
          <a:stretch>
            <a:fillRect/>
          </a:stretch>
        </p:blipFill>
        <p:spPr>
          <a:xfrm>
            <a:off x="3474100" y="1364344"/>
            <a:ext cx="431800" cy="431800"/>
          </a:xfrm>
          <a:prstGeom prst="rect">
            <a:avLst/>
          </a:prstGeom>
        </p:spPr>
      </p:pic>
      <p:pic>
        <p:nvPicPr>
          <p:cNvPr id="430" name="Picture 429" descr="image.png"/>
          <p:cNvPicPr>
            <a:picLocks noChangeAspect="1"/>
          </p:cNvPicPr>
          <p:nvPr/>
        </p:nvPicPr>
        <p:blipFill>
          <a:blip r:embed="rId5"/>
          <a:stretch>
            <a:fillRect/>
          </a:stretch>
        </p:blipFill>
        <p:spPr>
          <a:xfrm>
            <a:off x="4325500" y="1472294"/>
            <a:ext cx="889000" cy="215900"/>
          </a:xfrm>
          <a:prstGeom prst="rect">
            <a:avLst/>
          </a:prstGeom>
        </p:spPr>
      </p:pic>
      <p:pic>
        <p:nvPicPr>
          <p:cNvPr id="431" name="Picture 430" descr="image.png"/>
          <p:cNvPicPr>
            <a:picLocks noChangeAspect="1"/>
          </p:cNvPicPr>
          <p:nvPr/>
        </p:nvPicPr>
        <p:blipFill>
          <a:blip r:embed="rId6"/>
          <a:stretch>
            <a:fillRect/>
          </a:stretch>
        </p:blipFill>
        <p:spPr>
          <a:xfrm>
            <a:off x="7254100" y="1364344"/>
            <a:ext cx="431800" cy="431800"/>
          </a:xfrm>
          <a:prstGeom prst="rect">
            <a:avLst/>
          </a:prstGeom>
        </p:spPr>
      </p:pic>
      <p:pic>
        <p:nvPicPr>
          <p:cNvPr id="432" name="Picture 431" descr="image.png"/>
          <p:cNvPicPr>
            <a:picLocks noChangeAspect="1"/>
          </p:cNvPicPr>
          <p:nvPr/>
        </p:nvPicPr>
        <p:blipFill>
          <a:blip r:embed="rId7"/>
          <a:stretch>
            <a:fillRect/>
          </a:stretch>
        </p:blipFill>
        <p:spPr>
          <a:xfrm>
            <a:off x="8245200" y="1364344"/>
            <a:ext cx="609600" cy="431800"/>
          </a:xfrm>
          <a:prstGeom prst="rect">
            <a:avLst/>
          </a:prstGeom>
        </p:spPr>
      </p:pic>
      <p:pic>
        <p:nvPicPr>
          <p:cNvPr id="433" name="Picture 432" descr="image.png"/>
          <p:cNvPicPr>
            <a:picLocks noChangeAspect="1"/>
          </p:cNvPicPr>
          <p:nvPr/>
        </p:nvPicPr>
        <p:blipFill>
          <a:blip r:embed="rId8"/>
          <a:stretch>
            <a:fillRect/>
          </a:stretch>
        </p:blipFill>
        <p:spPr>
          <a:xfrm>
            <a:off x="9407750" y="1363901"/>
            <a:ext cx="444500" cy="431800"/>
          </a:xfrm>
          <a:prstGeom prst="rect">
            <a:avLst/>
          </a:prstGeom>
        </p:spPr>
      </p:pic>
      <p:pic>
        <p:nvPicPr>
          <p:cNvPr id="434" name="Picture 433" descr="image.png"/>
          <p:cNvPicPr>
            <a:picLocks noChangeAspect="1"/>
          </p:cNvPicPr>
          <p:nvPr/>
        </p:nvPicPr>
        <p:blipFill>
          <a:blip r:embed="rId9"/>
          <a:stretch>
            <a:fillRect/>
          </a:stretch>
        </p:blipFill>
        <p:spPr>
          <a:xfrm>
            <a:off x="10494100" y="1364344"/>
            <a:ext cx="431800" cy="431800"/>
          </a:xfrm>
          <a:prstGeom prst="rect">
            <a:avLst/>
          </a:prstGeom>
        </p:spPr>
      </p:pic>
      <p:pic>
        <p:nvPicPr>
          <p:cNvPr id="435" name="Picture 434" descr="image.png"/>
          <p:cNvPicPr>
            <a:picLocks noChangeAspect="1"/>
          </p:cNvPicPr>
          <p:nvPr/>
        </p:nvPicPr>
        <p:blipFill>
          <a:blip r:embed="rId10"/>
          <a:stretch>
            <a:fillRect/>
          </a:stretch>
        </p:blipFill>
        <p:spPr>
          <a:xfrm>
            <a:off x="1250600" y="2768344"/>
            <a:ext cx="558800" cy="431800"/>
          </a:xfrm>
          <a:prstGeom prst="rect">
            <a:avLst/>
          </a:prstGeom>
        </p:spPr>
      </p:pic>
      <p:pic>
        <p:nvPicPr>
          <p:cNvPr id="436" name="Picture 435" descr="image.png"/>
          <p:cNvPicPr>
            <a:picLocks noChangeAspect="1"/>
          </p:cNvPicPr>
          <p:nvPr/>
        </p:nvPicPr>
        <p:blipFill>
          <a:blip r:embed="rId11"/>
          <a:stretch>
            <a:fillRect/>
          </a:stretch>
        </p:blipFill>
        <p:spPr>
          <a:xfrm>
            <a:off x="2443439" y="2771826"/>
            <a:ext cx="419100" cy="419100"/>
          </a:xfrm>
          <a:prstGeom prst="rect">
            <a:avLst/>
          </a:prstGeom>
        </p:spPr>
      </p:pic>
      <p:pic>
        <p:nvPicPr>
          <p:cNvPr id="437" name="Picture 436" descr="image.png"/>
          <p:cNvPicPr>
            <a:picLocks noChangeAspect="1"/>
          </p:cNvPicPr>
          <p:nvPr/>
        </p:nvPicPr>
        <p:blipFill>
          <a:blip r:embed="rId12"/>
          <a:stretch>
            <a:fillRect/>
          </a:stretch>
        </p:blipFill>
        <p:spPr>
          <a:xfrm>
            <a:off x="3536139" y="2772838"/>
            <a:ext cx="393700" cy="431800"/>
          </a:xfrm>
          <a:prstGeom prst="rect">
            <a:avLst/>
          </a:prstGeom>
        </p:spPr>
      </p:pic>
      <p:pic>
        <p:nvPicPr>
          <p:cNvPr id="438" name="Picture 437" descr="image.png"/>
          <p:cNvPicPr>
            <a:picLocks noChangeAspect="1"/>
          </p:cNvPicPr>
          <p:nvPr/>
        </p:nvPicPr>
        <p:blipFill>
          <a:blip r:embed="rId13"/>
          <a:stretch>
            <a:fillRect/>
          </a:stretch>
        </p:blipFill>
        <p:spPr>
          <a:xfrm>
            <a:off x="4325500" y="2774694"/>
            <a:ext cx="889000" cy="419100"/>
          </a:xfrm>
          <a:prstGeom prst="rect">
            <a:avLst/>
          </a:prstGeom>
        </p:spPr>
      </p:pic>
      <p:pic>
        <p:nvPicPr>
          <p:cNvPr id="439" name="Picture 438" descr="image.png"/>
          <p:cNvPicPr>
            <a:picLocks noChangeAspect="1"/>
          </p:cNvPicPr>
          <p:nvPr/>
        </p:nvPicPr>
        <p:blipFill>
          <a:blip r:embed="rId14"/>
          <a:stretch>
            <a:fillRect/>
          </a:stretch>
        </p:blipFill>
        <p:spPr>
          <a:xfrm>
            <a:off x="7146150" y="2804344"/>
            <a:ext cx="647700" cy="431800"/>
          </a:xfrm>
          <a:prstGeom prst="rect">
            <a:avLst/>
          </a:prstGeom>
        </p:spPr>
      </p:pic>
      <p:pic>
        <p:nvPicPr>
          <p:cNvPr id="440" name="Picture 439" descr="image.png"/>
          <p:cNvPicPr>
            <a:picLocks noChangeAspect="1"/>
          </p:cNvPicPr>
          <p:nvPr/>
        </p:nvPicPr>
        <p:blipFill>
          <a:blip r:embed="rId15"/>
          <a:stretch>
            <a:fillRect/>
          </a:stretch>
        </p:blipFill>
        <p:spPr>
          <a:xfrm>
            <a:off x="1314100" y="4208344"/>
            <a:ext cx="431800" cy="431800"/>
          </a:xfrm>
          <a:prstGeom prst="rect">
            <a:avLst/>
          </a:prstGeom>
        </p:spPr>
      </p:pic>
      <p:pic>
        <p:nvPicPr>
          <p:cNvPr id="441" name="Picture 440" descr="image.png"/>
          <p:cNvPicPr>
            <a:picLocks noChangeAspect="1"/>
          </p:cNvPicPr>
          <p:nvPr/>
        </p:nvPicPr>
        <p:blipFill>
          <a:blip r:embed="rId16"/>
          <a:stretch>
            <a:fillRect/>
          </a:stretch>
        </p:blipFill>
        <p:spPr>
          <a:xfrm>
            <a:off x="2394100" y="4208344"/>
            <a:ext cx="431800" cy="431800"/>
          </a:xfrm>
          <a:prstGeom prst="rect">
            <a:avLst/>
          </a:prstGeom>
        </p:spPr>
      </p:pic>
      <p:pic>
        <p:nvPicPr>
          <p:cNvPr id="442" name="Picture 441" descr="image.png"/>
          <p:cNvPicPr>
            <a:picLocks noChangeAspect="1"/>
          </p:cNvPicPr>
          <p:nvPr/>
        </p:nvPicPr>
        <p:blipFill>
          <a:blip r:embed="rId17"/>
          <a:stretch>
            <a:fillRect/>
          </a:stretch>
        </p:blipFill>
        <p:spPr>
          <a:xfrm>
            <a:off x="3283600" y="4208344"/>
            <a:ext cx="812800" cy="431800"/>
          </a:xfrm>
          <a:prstGeom prst="rect">
            <a:avLst/>
          </a:prstGeom>
        </p:spPr>
      </p:pic>
      <p:pic>
        <p:nvPicPr>
          <p:cNvPr id="443" name="Picture 442" descr="image.png"/>
          <p:cNvPicPr>
            <a:picLocks noChangeAspect="1"/>
          </p:cNvPicPr>
          <p:nvPr/>
        </p:nvPicPr>
        <p:blipFill>
          <a:blip r:embed="rId18"/>
          <a:stretch>
            <a:fillRect/>
          </a:stretch>
        </p:blipFill>
        <p:spPr>
          <a:xfrm>
            <a:off x="4325500" y="4208344"/>
            <a:ext cx="889000" cy="431800"/>
          </a:xfrm>
          <a:prstGeom prst="rect">
            <a:avLst/>
          </a:prstGeom>
        </p:spPr>
      </p:pic>
      <p:pic>
        <p:nvPicPr>
          <p:cNvPr id="444" name="Picture 443" descr="image.png"/>
          <p:cNvPicPr>
            <a:picLocks noChangeAspect="1"/>
          </p:cNvPicPr>
          <p:nvPr/>
        </p:nvPicPr>
        <p:blipFill>
          <a:blip r:embed="rId19"/>
          <a:stretch>
            <a:fillRect/>
          </a:stretch>
        </p:blipFill>
        <p:spPr>
          <a:xfrm>
            <a:off x="1085500" y="5749944"/>
            <a:ext cx="889000" cy="228600"/>
          </a:xfrm>
          <a:prstGeom prst="rect">
            <a:avLst/>
          </a:prstGeom>
        </p:spPr>
      </p:pic>
      <p:pic>
        <p:nvPicPr>
          <p:cNvPr id="445" name="Picture 444" descr="image.png"/>
          <p:cNvPicPr>
            <a:picLocks noChangeAspect="1"/>
          </p:cNvPicPr>
          <p:nvPr/>
        </p:nvPicPr>
        <p:blipFill>
          <a:blip r:embed="rId20"/>
          <a:stretch>
            <a:fillRect/>
          </a:stretch>
        </p:blipFill>
        <p:spPr>
          <a:xfrm>
            <a:off x="2394100" y="5648344"/>
            <a:ext cx="431800" cy="431800"/>
          </a:xfrm>
          <a:prstGeom prst="rect">
            <a:avLst/>
          </a:prstGeom>
        </p:spPr>
      </p:pic>
      <p:pic>
        <p:nvPicPr>
          <p:cNvPr id="446" name="Picture 445" descr="image.png"/>
          <p:cNvPicPr>
            <a:picLocks noChangeAspect="1"/>
          </p:cNvPicPr>
          <p:nvPr/>
        </p:nvPicPr>
        <p:blipFill>
          <a:blip r:embed="rId21"/>
          <a:stretch>
            <a:fillRect/>
          </a:stretch>
        </p:blipFill>
        <p:spPr>
          <a:xfrm>
            <a:off x="3474100" y="5648344"/>
            <a:ext cx="431800" cy="431800"/>
          </a:xfrm>
          <a:prstGeom prst="rect">
            <a:avLst/>
          </a:prstGeom>
        </p:spPr>
      </p:pic>
      <p:pic>
        <p:nvPicPr>
          <p:cNvPr id="447" name="Picture 446" descr="image.png"/>
          <p:cNvPicPr>
            <a:picLocks noChangeAspect="1"/>
          </p:cNvPicPr>
          <p:nvPr/>
        </p:nvPicPr>
        <p:blipFill>
          <a:blip r:embed="rId22"/>
          <a:stretch>
            <a:fillRect/>
          </a:stretch>
        </p:blipFill>
        <p:spPr>
          <a:xfrm>
            <a:off x="4554100" y="5648344"/>
            <a:ext cx="431800" cy="431800"/>
          </a:xfrm>
          <a:prstGeom prst="rect">
            <a:avLst/>
          </a:prstGeom>
        </p:spPr>
      </p:pic>
      <p:pic>
        <p:nvPicPr>
          <p:cNvPr id="448" name="Picture 447" descr="image.png"/>
          <p:cNvPicPr>
            <a:picLocks noChangeAspect="1"/>
          </p:cNvPicPr>
          <p:nvPr/>
        </p:nvPicPr>
        <p:blipFill>
          <a:blip r:embed="rId23"/>
          <a:stretch>
            <a:fillRect/>
          </a:stretch>
        </p:blipFill>
        <p:spPr>
          <a:xfrm>
            <a:off x="7025500" y="4326894"/>
            <a:ext cx="889000" cy="266700"/>
          </a:xfrm>
          <a:prstGeom prst="rect">
            <a:avLst/>
          </a:prstGeom>
        </p:spPr>
      </p:pic>
      <p:pic>
        <p:nvPicPr>
          <p:cNvPr id="449" name="Picture 448" descr="image.png"/>
          <p:cNvPicPr>
            <a:picLocks noChangeAspect="1"/>
          </p:cNvPicPr>
          <p:nvPr/>
        </p:nvPicPr>
        <p:blipFill>
          <a:blip r:embed="rId24"/>
          <a:stretch>
            <a:fillRect/>
          </a:stretch>
        </p:blipFill>
        <p:spPr>
          <a:xfrm>
            <a:off x="8283300" y="4244344"/>
            <a:ext cx="533400" cy="431800"/>
          </a:xfrm>
          <a:prstGeom prst="rect">
            <a:avLst/>
          </a:prstGeom>
        </p:spPr>
      </p:pic>
      <p:pic>
        <p:nvPicPr>
          <p:cNvPr id="450" name="Picture 449" descr="image.png"/>
          <p:cNvPicPr>
            <a:picLocks noChangeAspect="1"/>
          </p:cNvPicPr>
          <p:nvPr/>
        </p:nvPicPr>
        <p:blipFill>
          <a:blip r:embed="rId25"/>
          <a:stretch>
            <a:fillRect/>
          </a:stretch>
        </p:blipFill>
        <p:spPr>
          <a:xfrm>
            <a:off x="9414100" y="4244344"/>
            <a:ext cx="431800" cy="431800"/>
          </a:xfrm>
          <a:prstGeom prst="rect">
            <a:avLst/>
          </a:prstGeom>
        </p:spPr>
      </p:pic>
      <p:pic>
        <p:nvPicPr>
          <p:cNvPr id="451" name="Picture 450" descr="image.png"/>
          <p:cNvPicPr>
            <a:picLocks noChangeAspect="1"/>
          </p:cNvPicPr>
          <p:nvPr/>
        </p:nvPicPr>
        <p:blipFill>
          <a:blip r:embed="rId26"/>
          <a:stretch>
            <a:fillRect/>
          </a:stretch>
        </p:blipFill>
        <p:spPr>
          <a:xfrm>
            <a:off x="7025500" y="5686444"/>
            <a:ext cx="889000" cy="355600"/>
          </a:xfrm>
          <a:prstGeom prst="rect">
            <a:avLst/>
          </a:prstGeom>
        </p:spPr>
      </p:pic>
      <p:pic>
        <p:nvPicPr>
          <p:cNvPr id="452" name="Picture 451" descr="image.png"/>
          <p:cNvPicPr>
            <a:picLocks noChangeAspect="1"/>
          </p:cNvPicPr>
          <p:nvPr/>
        </p:nvPicPr>
        <p:blipFill>
          <a:blip r:embed="rId27"/>
          <a:stretch>
            <a:fillRect/>
          </a:stretch>
        </p:blipFill>
        <p:spPr>
          <a:xfrm>
            <a:off x="8334100" y="5648344"/>
            <a:ext cx="431800" cy="431800"/>
          </a:xfrm>
          <a:prstGeom prst="rect">
            <a:avLst/>
          </a:prstGeom>
        </p:spPr>
      </p:pic>
      <p:pic>
        <p:nvPicPr>
          <p:cNvPr id="453" name="Picture 452" descr="image.png"/>
          <p:cNvPicPr>
            <a:picLocks noChangeAspect="1"/>
          </p:cNvPicPr>
          <p:nvPr/>
        </p:nvPicPr>
        <p:blipFill>
          <a:blip r:embed="rId28"/>
          <a:stretch>
            <a:fillRect/>
          </a:stretch>
        </p:blipFill>
        <p:spPr>
          <a:xfrm>
            <a:off x="9185500" y="5692794"/>
            <a:ext cx="889000" cy="342900"/>
          </a:xfrm>
          <a:prstGeom prst="rect">
            <a:avLst/>
          </a:prstGeom>
        </p:spPr>
      </p:pic>
      <p:pic>
        <p:nvPicPr>
          <p:cNvPr id="454" name="Picture 453" descr="image.png"/>
          <p:cNvPicPr>
            <a:picLocks noChangeAspect="1"/>
          </p:cNvPicPr>
          <p:nvPr/>
        </p:nvPicPr>
        <p:blipFill>
          <a:blip r:embed="rId29"/>
          <a:stretch>
            <a:fillRect/>
          </a:stretch>
        </p:blipFill>
        <p:spPr>
          <a:xfrm>
            <a:off x="10265500" y="5788044"/>
            <a:ext cx="889000" cy="152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E-Commerce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HCL Unica</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ProcessOut</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Shopify</a:t>
            </a: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Trustpilot</a:t>
            </a: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Education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Offensive Security PEN-200 (OSCP)</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Enterprise Resource Planning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Apache FreeMarker</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Enterprise Architect</a:t>
            </a: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Microsoft Dynamics NAV</a:t>
            </a: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Service Lifecycle Management</a:t>
            </a: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Environment, Health &amp; Safety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Engage EHS</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Finance &amp; Accounting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Alphatax</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Dext Precision</a:t>
            </a: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Egencia</a:t>
            </a: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SAP Concur</a:t>
            </a: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Governance, Risk &amp; Compliance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AML Insight</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AWS Cloud Security: Security, Identity and Compliance</a:t>
            </a: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Communication Compliance</a:t>
            </a: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Workiva</a:t>
            </a: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Generative AI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Anthropic</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AWS Bedrock</a:t>
            </a: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Maker AI</a:t>
            </a: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Github Copilot</a:t>
            </a: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Health Care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Core Practice</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314100" y="1364344"/>
            <a:ext cx="431800" cy="431800"/>
          </a:xfrm>
          <a:prstGeom prst="rect">
            <a:avLst/>
          </a:prstGeom>
        </p:spPr>
      </p:pic>
      <p:pic>
        <p:nvPicPr>
          <p:cNvPr id="428" name="Picture 427" descr="image.png"/>
          <p:cNvPicPr>
            <a:picLocks noChangeAspect="1"/>
          </p:cNvPicPr>
          <p:nvPr/>
        </p:nvPicPr>
        <p:blipFill>
          <a:blip r:embed="rId3"/>
          <a:stretch>
            <a:fillRect/>
          </a:stretch>
        </p:blipFill>
        <p:spPr>
          <a:xfrm>
            <a:off x="2394100" y="1364344"/>
            <a:ext cx="431800" cy="431800"/>
          </a:xfrm>
          <a:prstGeom prst="rect">
            <a:avLst/>
          </a:prstGeom>
        </p:spPr>
      </p:pic>
      <p:pic>
        <p:nvPicPr>
          <p:cNvPr id="429" name="Picture 428" descr="image.png"/>
          <p:cNvPicPr>
            <a:picLocks noChangeAspect="1"/>
          </p:cNvPicPr>
          <p:nvPr/>
        </p:nvPicPr>
        <p:blipFill>
          <a:blip r:embed="rId4"/>
          <a:stretch>
            <a:fillRect/>
          </a:stretch>
        </p:blipFill>
        <p:spPr>
          <a:xfrm>
            <a:off x="3245500" y="1453244"/>
            <a:ext cx="889000" cy="254000"/>
          </a:xfrm>
          <a:prstGeom prst="rect">
            <a:avLst/>
          </a:prstGeom>
        </p:spPr>
      </p:pic>
      <p:pic>
        <p:nvPicPr>
          <p:cNvPr id="430" name="Picture 429" descr="image.png"/>
          <p:cNvPicPr>
            <a:picLocks noChangeAspect="1"/>
          </p:cNvPicPr>
          <p:nvPr/>
        </p:nvPicPr>
        <p:blipFill>
          <a:blip r:embed="rId5"/>
          <a:stretch>
            <a:fillRect/>
          </a:stretch>
        </p:blipFill>
        <p:spPr>
          <a:xfrm>
            <a:off x="4554100" y="1364344"/>
            <a:ext cx="431800" cy="431800"/>
          </a:xfrm>
          <a:prstGeom prst="rect">
            <a:avLst/>
          </a:prstGeom>
        </p:spPr>
      </p:pic>
      <p:pic>
        <p:nvPicPr>
          <p:cNvPr id="431" name="Picture 430" descr="image.png"/>
          <p:cNvPicPr>
            <a:picLocks noChangeAspect="1"/>
          </p:cNvPicPr>
          <p:nvPr/>
        </p:nvPicPr>
        <p:blipFill>
          <a:blip r:embed="rId6"/>
          <a:stretch>
            <a:fillRect/>
          </a:stretch>
        </p:blipFill>
        <p:spPr>
          <a:xfrm>
            <a:off x="7254100" y="1364344"/>
            <a:ext cx="431800" cy="431800"/>
          </a:xfrm>
          <a:prstGeom prst="rect">
            <a:avLst/>
          </a:prstGeom>
        </p:spPr>
      </p:pic>
      <p:pic>
        <p:nvPicPr>
          <p:cNvPr id="432" name="Picture 431" descr="image.png"/>
          <p:cNvPicPr>
            <a:picLocks noChangeAspect="1"/>
          </p:cNvPicPr>
          <p:nvPr/>
        </p:nvPicPr>
        <p:blipFill>
          <a:blip r:embed="rId7"/>
          <a:stretch>
            <a:fillRect/>
          </a:stretch>
        </p:blipFill>
        <p:spPr>
          <a:xfrm>
            <a:off x="1314100" y="2768344"/>
            <a:ext cx="431800" cy="431800"/>
          </a:xfrm>
          <a:prstGeom prst="rect">
            <a:avLst/>
          </a:prstGeom>
        </p:spPr>
      </p:pic>
      <p:pic>
        <p:nvPicPr>
          <p:cNvPr id="433" name="Picture 432" descr="image.png"/>
          <p:cNvPicPr>
            <a:picLocks noChangeAspect="1"/>
          </p:cNvPicPr>
          <p:nvPr/>
        </p:nvPicPr>
        <p:blipFill>
          <a:blip r:embed="rId8"/>
          <a:stretch>
            <a:fillRect/>
          </a:stretch>
        </p:blipFill>
        <p:spPr>
          <a:xfrm>
            <a:off x="2443439" y="2771826"/>
            <a:ext cx="419100" cy="419100"/>
          </a:xfrm>
          <a:prstGeom prst="rect">
            <a:avLst/>
          </a:prstGeom>
        </p:spPr>
      </p:pic>
      <p:pic>
        <p:nvPicPr>
          <p:cNvPr id="434" name="Picture 433" descr="image.png"/>
          <p:cNvPicPr>
            <a:picLocks noChangeAspect="1"/>
          </p:cNvPicPr>
          <p:nvPr/>
        </p:nvPicPr>
        <p:blipFill>
          <a:blip r:embed="rId9"/>
          <a:stretch>
            <a:fillRect/>
          </a:stretch>
        </p:blipFill>
        <p:spPr>
          <a:xfrm>
            <a:off x="3244039" y="2887138"/>
            <a:ext cx="977900" cy="203200"/>
          </a:xfrm>
          <a:prstGeom prst="rect">
            <a:avLst/>
          </a:prstGeom>
        </p:spPr>
      </p:pic>
      <p:pic>
        <p:nvPicPr>
          <p:cNvPr id="435" name="Picture 434" descr="image.png"/>
          <p:cNvPicPr>
            <a:picLocks noChangeAspect="1"/>
          </p:cNvPicPr>
          <p:nvPr/>
        </p:nvPicPr>
        <p:blipFill>
          <a:blip r:embed="rId10"/>
          <a:stretch>
            <a:fillRect/>
          </a:stretch>
        </p:blipFill>
        <p:spPr>
          <a:xfrm>
            <a:off x="4554100" y="2768344"/>
            <a:ext cx="431800" cy="431800"/>
          </a:xfrm>
          <a:prstGeom prst="rect">
            <a:avLst/>
          </a:prstGeom>
        </p:spPr>
      </p:pic>
      <p:pic>
        <p:nvPicPr>
          <p:cNvPr id="436" name="Picture 435" descr="image.png"/>
          <p:cNvPicPr>
            <a:picLocks noChangeAspect="1"/>
          </p:cNvPicPr>
          <p:nvPr/>
        </p:nvPicPr>
        <p:blipFill>
          <a:blip r:embed="rId11"/>
          <a:stretch>
            <a:fillRect/>
          </a:stretch>
        </p:blipFill>
        <p:spPr>
          <a:xfrm>
            <a:off x="7025500" y="2924994"/>
            <a:ext cx="889000" cy="190500"/>
          </a:xfrm>
          <a:prstGeom prst="rect">
            <a:avLst/>
          </a:prstGeom>
        </p:spPr>
      </p:pic>
      <p:pic>
        <p:nvPicPr>
          <p:cNvPr id="437" name="Picture 436" descr="image.png"/>
          <p:cNvPicPr>
            <a:picLocks noChangeAspect="1"/>
          </p:cNvPicPr>
          <p:nvPr/>
        </p:nvPicPr>
        <p:blipFill>
          <a:blip r:embed="rId12"/>
          <a:stretch>
            <a:fillRect/>
          </a:stretch>
        </p:blipFill>
        <p:spPr>
          <a:xfrm>
            <a:off x="1168050" y="4208344"/>
            <a:ext cx="723900" cy="431800"/>
          </a:xfrm>
          <a:prstGeom prst="rect">
            <a:avLst/>
          </a:prstGeom>
        </p:spPr>
      </p:pic>
      <p:pic>
        <p:nvPicPr>
          <p:cNvPr id="438" name="Picture 437" descr="image.png"/>
          <p:cNvPicPr>
            <a:picLocks noChangeAspect="1"/>
          </p:cNvPicPr>
          <p:nvPr/>
        </p:nvPicPr>
        <p:blipFill>
          <a:blip r:embed="rId13"/>
          <a:stretch>
            <a:fillRect/>
          </a:stretch>
        </p:blipFill>
        <p:spPr>
          <a:xfrm>
            <a:off x="2394100" y="4208344"/>
            <a:ext cx="431800" cy="431800"/>
          </a:xfrm>
          <a:prstGeom prst="rect">
            <a:avLst/>
          </a:prstGeom>
        </p:spPr>
      </p:pic>
      <p:pic>
        <p:nvPicPr>
          <p:cNvPr id="439" name="Picture 438" descr="image.png"/>
          <p:cNvPicPr>
            <a:picLocks noChangeAspect="1"/>
          </p:cNvPicPr>
          <p:nvPr/>
        </p:nvPicPr>
        <p:blipFill>
          <a:blip r:embed="rId14"/>
          <a:stretch>
            <a:fillRect/>
          </a:stretch>
        </p:blipFill>
        <p:spPr>
          <a:xfrm>
            <a:off x="3474100" y="4208344"/>
            <a:ext cx="431800" cy="431800"/>
          </a:xfrm>
          <a:prstGeom prst="rect">
            <a:avLst/>
          </a:prstGeom>
        </p:spPr>
      </p:pic>
      <p:pic>
        <p:nvPicPr>
          <p:cNvPr id="440" name="Picture 439" descr="image.png"/>
          <p:cNvPicPr>
            <a:picLocks noChangeAspect="1"/>
          </p:cNvPicPr>
          <p:nvPr/>
        </p:nvPicPr>
        <p:blipFill>
          <a:blip r:embed="rId15"/>
          <a:stretch>
            <a:fillRect/>
          </a:stretch>
        </p:blipFill>
        <p:spPr>
          <a:xfrm>
            <a:off x="4325500" y="4348044"/>
            <a:ext cx="889000" cy="152400"/>
          </a:xfrm>
          <a:prstGeom prst="rect">
            <a:avLst/>
          </a:prstGeom>
        </p:spPr>
      </p:pic>
      <p:pic>
        <p:nvPicPr>
          <p:cNvPr id="441" name="Picture 440" descr="image.png"/>
          <p:cNvPicPr>
            <a:picLocks noChangeAspect="1"/>
          </p:cNvPicPr>
          <p:nvPr/>
        </p:nvPicPr>
        <p:blipFill>
          <a:blip r:embed="rId16"/>
          <a:stretch>
            <a:fillRect/>
          </a:stretch>
        </p:blipFill>
        <p:spPr>
          <a:xfrm>
            <a:off x="1314100" y="5648344"/>
            <a:ext cx="431800" cy="431800"/>
          </a:xfrm>
          <a:prstGeom prst="rect">
            <a:avLst/>
          </a:prstGeom>
        </p:spPr>
      </p:pic>
      <p:pic>
        <p:nvPicPr>
          <p:cNvPr id="442" name="Picture 441" descr="image.png"/>
          <p:cNvPicPr>
            <a:picLocks noChangeAspect="1"/>
          </p:cNvPicPr>
          <p:nvPr/>
        </p:nvPicPr>
        <p:blipFill>
          <a:blip r:embed="rId17"/>
          <a:stretch>
            <a:fillRect/>
          </a:stretch>
        </p:blipFill>
        <p:spPr>
          <a:xfrm>
            <a:off x="2394100" y="5648344"/>
            <a:ext cx="431800" cy="431800"/>
          </a:xfrm>
          <a:prstGeom prst="rect">
            <a:avLst/>
          </a:prstGeom>
        </p:spPr>
      </p:pic>
      <p:pic>
        <p:nvPicPr>
          <p:cNvPr id="443" name="Picture 442" descr="image.png"/>
          <p:cNvPicPr>
            <a:picLocks noChangeAspect="1"/>
          </p:cNvPicPr>
          <p:nvPr/>
        </p:nvPicPr>
        <p:blipFill>
          <a:blip r:embed="rId18"/>
          <a:stretch>
            <a:fillRect/>
          </a:stretch>
        </p:blipFill>
        <p:spPr>
          <a:xfrm>
            <a:off x="3474100" y="5648344"/>
            <a:ext cx="431800" cy="431800"/>
          </a:xfrm>
          <a:prstGeom prst="rect">
            <a:avLst/>
          </a:prstGeom>
        </p:spPr>
      </p:pic>
      <p:pic>
        <p:nvPicPr>
          <p:cNvPr id="444" name="Picture 443" descr="image.png"/>
          <p:cNvPicPr>
            <a:picLocks noChangeAspect="1"/>
          </p:cNvPicPr>
          <p:nvPr/>
        </p:nvPicPr>
        <p:blipFill>
          <a:blip r:embed="rId19"/>
          <a:stretch>
            <a:fillRect/>
          </a:stretch>
        </p:blipFill>
        <p:spPr>
          <a:xfrm>
            <a:off x="4554100" y="5648344"/>
            <a:ext cx="431800" cy="431800"/>
          </a:xfrm>
          <a:prstGeom prst="rect">
            <a:avLst/>
          </a:prstGeom>
        </p:spPr>
      </p:pic>
      <p:pic>
        <p:nvPicPr>
          <p:cNvPr id="445" name="Picture 444" descr="image.png"/>
          <p:cNvPicPr>
            <a:picLocks noChangeAspect="1"/>
          </p:cNvPicPr>
          <p:nvPr/>
        </p:nvPicPr>
        <p:blipFill>
          <a:blip r:embed="rId20"/>
          <a:stretch>
            <a:fillRect/>
          </a:stretch>
        </p:blipFill>
        <p:spPr>
          <a:xfrm>
            <a:off x="7038200" y="4244344"/>
            <a:ext cx="863600" cy="431800"/>
          </a:xfrm>
          <a:prstGeom prst="rect">
            <a:avLst/>
          </a:prstGeom>
        </p:spPr>
      </p:pic>
      <p:pic>
        <p:nvPicPr>
          <p:cNvPr id="446" name="Picture 445" descr="image.png"/>
          <p:cNvPicPr>
            <a:picLocks noChangeAspect="1"/>
          </p:cNvPicPr>
          <p:nvPr/>
        </p:nvPicPr>
        <p:blipFill>
          <a:blip r:embed="rId21"/>
          <a:stretch>
            <a:fillRect/>
          </a:stretch>
        </p:blipFill>
        <p:spPr>
          <a:xfrm>
            <a:off x="8334100" y="4244344"/>
            <a:ext cx="431800" cy="431800"/>
          </a:xfrm>
          <a:prstGeom prst="rect">
            <a:avLst/>
          </a:prstGeom>
        </p:spPr>
      </p:pic>
      <p:pic>
        <p:nvPicPr>
          <p:cNvPr id="447" name="Picture 446" descr="image.png"/>
          <p:cNvPicPr>
            <a:picLocks noChangeAspect="1"/>
          </p:cNvPicPr>
          <p:nvPr/>
        </p:nvPicPr>
        <p:blipFill>
          <a:blip r:embed="rId22"/>
          <a:stretch>
            <a:fillRect/>
          </a:stretch>
        </p:blipFill>
        <p:spPr>
          <a:xfrm>
            <a:off x="9414100" y="4244344"/>
            <a:ext cx="431800" cy="431800"/>
          </a:xfrm>
          <a:prstGeom prst="rect">
            <a:avLst/>
          </a:prstGeom>
        </p:spPr>
      </p:pic>
      <p:pic>
        <p:nvPicPr>
          <p:cNvPr id="448" name="Picture 447" descr="image.png"/>
          <p:cNvPicPr>
            <a:picLocks noChangeAspect="1"/>
          </p:cNvPicPr>
          <p:nvPr/>
        </p:nvPicPr>
        <p:blipFill>
          <a:blip r:embed="rId23"/>
          <a:stretch>
            <a:fillRect/>
          </a:stretch>
        </p:blipFill>
        <p:spPr>
          <a:xfrm>
            <a:off x="10494100" y="4244344"/>
            <a:ext cx="431800" cy="431800"/>
          </a:xfrm>
          <a:prstGeom prst="rect">
            <a:avLst/>
          </a:prstGeom>
        </p:spPr>
      </p:pic>
      <p:pic>
        <p:nvPicPr>
          <p:cNvPr id="449" name="Picture 448" descr="image.png"/>
          <p:cNvPicPr>
            <a:picLocks noChangeAspect="1"/>
          </p:cNvPicPr>
          <p:nvPr/>
        </p:nvPicPr>
        <p:blipFill>
          <a:blip r:embed="rId24"/>
          <a:stretch>
            <a:fillRect/>
          </a:stretch>
        </p:blipFill>
        <p:spPr>
          <a:xfrm>
            <a:off x="7025500" y="5768994"/>
            <a:ext cx="889000" cy="190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Hosting Providers</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Amazon Route 53</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Amazon CloudFront</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Network Solutions</a:t>
            </a: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WHM</a:t>
            </a: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Human Capital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Benefex</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BetterUp</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ecovadis</a:t>
            </a: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HireVue</a:t>
            </a: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IT Infrastructure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Alation</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Amazon EBS</a:t>
            </a: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Amazon EC2</a:t>
            </a: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Amazon EFS</a:t>
            </a: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IT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Infoblox</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Microsoft Power Platform</a:t>
            </a: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Scalable Software</a:t>
            </a: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vCloud Director</a:t>
            </a: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Laboratory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SciPy</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Marketing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Adobe Campaign</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Brandwatch</a:t>
            </a: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Cross Sell</a:t>
            </a: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HubSpot</a:t>
            </a: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Legal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Practical Law</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Office Administration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Active Directory</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Apigee</a:t>
            </a: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aruba</a:t>
            </a: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Diligent Entities</a:t>
            </a: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314100" y="1364344"/>
            <a:ext cx="431800" cy="431800"/>
          </a:xfrm>
          <a:prstGeom prst="rect">
            <a:avLst/>
          </a:prstGeom>
        </p:spPr>
      </p:pic>
      <p:pic>
        <p:nvPicPr>
          <p:cNvPr id="428" name="Picture 427" descr="image.png"/>
          <p:cNvPicPr>
            <a:picLocks noChangeAspect="1"/>
          </p:cNvPicPr>
          <p:nvPr/>
        </p:nvPicPr>
        <p:blipFill>
          <a:blip r:embed="rId3"/>
          <a:stretch>
            <a:fillRect/>
          </a:stretch>
        </p:blipFill>
        <p:spPr>
          <a:xfrm>
            <a:off x="2394100" y="1364344"/>
            <a:ext cx="431800" cy="431800"/>
          </a:xfrm>
          <a:prstGeom prst="rect">
            <a:avLst/>
          </a:prstGeom>
        </p:spPr>
      </p:pic>
      <p:pic>
        <p:nvPicPr>
          <p:cNvPr id="429" name="Picture 428" descr="image.png"/>
          <p:cNvPicPr>
            <a:picLocks noChangeAspect="1"/>
          </p:cNvPicPr>
          <p:nvPr/>
        </p:nvPicPr>
        <p:blipFill>
          <a:blip r:embed="rId4"/>
          <a:stretch>
            <a:fillRect/>
          </a:stretch>
        </p:blipFill>
        <p:spPr>
          <a:xfrm>
            <a:off x="3309000" y="1364344"/>
            <a:ext cx="762000" cy="431800"/>
          </a:xfrm>
          <a:prstGeom prst="rect">
            <a:avLst/>
          </a:prstGeom>
        </p:spPr>
      </p:pic>
      <p:pic>
        <p:nvPicPr>
          <p:cNvPr id="430" name="Picture 429" descr="image.png"/>
          <p:cNvPicPr>
            <a:picLocks noChangeAspect="1"/>
          </p:cNvPicPr>
          <p:nvPr/>
        </p:nvPicPr>
        <p:blipFill>
          <a:blip r:embed="rId5"/>
          <a:stretch>
            <a:fillRect/>
          </a:stretch>
        </p:blipFill>
        <p:spPr>
          <a:xfrm>
            <a:off x="4554100" y="1364344"/>
            <a:ext cx="431800" cy="431800"/>
          </a:xfrm>
          <a:prstGeom prst="rect">
            <a:avLst/>
          </a:prstGeom>
        </p:spPr>
      </p:pic>
      <p:pic>
        <p:nvPicPr>
          <p:cNvPr id="431" name="Picture 430" descr="image.png"/>
          <p:cNvPicPr>
            <a:picLocks noChangeAspect="1"/>
          </p:cNvPicPr>
          <p:nvPr/>
        </p:nvPicPr>
        <p:blipFill>
          <a:blip r:embed="rId6"/>
          <a:stretch>
            <a:fillRect/>
          </a:stretch>
        </p:blipFill>
        <p:spPr>
          <a:xfrm>
            <a:off x="7241400" y="1364344"/>
            <a:ext cx="457200" cy="431800"/>
          </a:xfrm>
          <a:prstGeom prst="rect">
            <a:avLst/>
          </a:prstGeom>
        </p:spPr>
      </p:pic>
      <p:pic>
        <p:nvPicPr>
          <p:cNvPr id="432" name="Picture 431" descr="image.png"/>
          <p:cNvPicPr>
            <a:picLocks noChangeAspect="1"/>
          </p:cNvPicPr>
          <p:nvPr/>
        </p:nvPicPr>
        <p:blipFill>
          <a:blip r:embed="rId7"/>
          <a:stretch>
            <a:fillRect/>
          </a:stretch>
        </p:blipFill>
        <p:spPr>
          <a:xfrm>
            <a:off x="8334100" y="1364344"/>
            <a:ext cx="431800" cy="431800"/>
          </a:xfrm>
          <a:prstGeom prst="rect">
            <a:avLst/>
          </a:prstGeom>
        </p:spPr>
      </p:pic>
      <p:pic>
        <p:nvPicPr>
          <p:cNvPr id="433" name="Picture 432" descr="image.png"/>
          <p:cNvPicPr>
            <a:picLocks noChangeAspect="1"/>
          </p:cNvPicPr>
          <p:nvPr/>
        </p:nvPicPr>
        <p:blipFill>
          <a:blip r:embed="rId8"/>
          <a:stretch>
            <a:fillRect/>
          </a:stretch>
        </p:blipFill>
        <p:spPr>
          <a:xfrm>
            <a:off x="9185500" y="1446451"/>
            <a:ext cx="889000" cy="266700"/>
          </a:xfrm>
          <a:prstGeom prst="rect">
            <a:avLst/>
          </a:prstGeom>
        </p:spPr>
      </p:pic>
      <p:pic>
        <p:nvPicPr>
          <p:cNvPr id="434" name="Picture 433" descr="image.png"/>
          <p:cNvPicPr>
            <a:picLocks noChangeAspect="1"/>
          </p:cNvPicPr>
          <p:nvPr/>
        </p:nvPicPr>
        <p:blipFill>
          <a:blip r:embed="rId9"/>
          <a:stretch>
            <a:fillRect/>
          </a:stretch>
        </p:blipFill>
        <p:spPr>
          <a:xfrm>
            <a:off x="10265500" y="1491344"/>
            <a:ext cx="889000" cy="177800"/>
          </a:xfrm>
          <a:prstGeom prst="rect">
            <a:avLst/>
          </a:prstGeom>
        </p:spPr>
      </p:pic>
      <p:pic>
        <p:nvPicPr>
          <p:cNvPr id="435" name="Picture 434" descr="image.png"/>
          <p:cNvPicPr>
            <a:picLocks noChangeAspect="1"/>
          </p:cNvPicPr>
          <p:nvPr/>
        </p:nvPicPr>
        <p:blipFill>
          <a:blip r:embed="rId10"/>
          <a:stretch>
            <a:fillRect/>
          </a:stretch>
        </p:blipFill>
        <p:spPr>
          <a:xfrm>
            <a:off x="1314100" y="2768344"/>
            <a:ext cx="431800" cy="431800"/>
          </a:xfrm>
          <a:prstGeom prst="rect">
            <a:avLst/>
          </a:prstGeom>
        </p:spPr>
      </p:pic>
      <p:pic>
        <p:nvPicPr>
          <p:cNvPr id="436" name="Picture 435" descr="image.png"/>
          <p:cNvPicPr>
            <a:picLocks noChangeAspect="1"/>
          </p:cNvPicPr>
          <p:nvPr/>
        </p:nvPicPr>
        <p:blipFill>
          <a:blip r:embed="rId2"/>
          <a:stretch>
            <a:fillRect/>
          </a:stretch>
        </p:blipFill>
        <p:spPr>
          <a:xfrm>
            <a:off x="2443439" y="2771826"/>
            <a:ext cx="419100" cy="419100"/>
          </a:xfrm>
          <a:prstGeom prst="rect">
            <a:avLst/>
          </a:prstGeom>
        </p:spPr>
      </p:pic>
      <p:pic>
        <p:nvPicPr>
          <p:cNvPr id="437" name="Picture 436" descr="image.png"/>
          <p:cNvPicPr>
            <a:picLocks noChangeAspect="1"/>
          </p:cNvPicPr>
          <p:nvPr/>
        </p:nvPicPr>
        <p:blipFill>
          <a:blip r:embed="rId3"/>
          <a:stretch>
            <a:fillRect/>
          </a:stretch>
        </p:blipFill>
        <p:spPr>
          <a:xfrm>
            <a:off x="3517089" y="2772838"/>
            <a:ext cx="431800" cy="431800"/>
          </a:xfrm>
          <a:prstGeom prst="rect">
            <a:avLst/>
          </a:prstGeom>
        </p:spPr>
      </p:pic>
      <p:pic>
        <p:nvPicPr>
          <p:cNvPr id="438" name="Picture 437" descr="image.png"/>
          <p:cNvPicPr>
            <a:picLocks noChangeAspect="1"/>
          </p:cNvPicPr>
          <p:nvPr/>
        </p:nvPicPr>
        <p:blipFill>
          <a:blip r:embed="rId11"/>
          <a:stretch>
            <a:fillRect/>
          </a:stretch>
        </p:blipFill>
        <p:spPr>
          <a:xfrm>
            <a:off x="4554100" y="2768344"/>
            <a:ext cx="431800" cy="431800"/>
          </a:xfrm>
          <a:prstGeom prst="rect">
            <a:avLst/>
          </a:prstGeom>
        </p:spPr>
      </p:pic>
      <p:pic>
        <p:nvPicPr>
          <p:cNvPr id="439" name="Picture 438" descr="image.png"/>
          <p:cNvPicPr>
            <a:picLocks noChangeAspect="1"/>
          </p:cNvPicPr>
          <p:nvPr/>
        </p:nvPicPr>
        <p:blipFill>
          <a:blip r:embed="rId12"/>
          <a:stretch>
            <a:fillRect/>
          </a:stretch>
        </p:blipFill>
        <p:spPr>
          <a:xfrm>
            <a:off x="7254100" y="2804344"/>
            <a:ext cx="431800" cy="431800"/>
          </a:xfrm>
          <a:prstGeom prst="rect">
            <a:avLst/>
          </a:prstGeom>
        </p:spPr>
      </p:pic>
      <p:pic>
        <p:nvPicPr>
          <p:cNvPr id="440" name="Picture 439" descr="image.png"/>
          <p:cNvPicPr>
            <a:picLocks noChangeAspect="1"/>
          </p:cNvPicPr>
          <p:nvPr/>
        </p:nvPicPr>
        <p:blipFill>
          <a:blip r:embed="rId13"/>
          <a:stretch>
            <a:fillRect/>
          </a:stretch>
        </p:blipFill>
        <p:spPr>
          <a:xfrm>
            <a:off x="8334100" y="2804344"/>
            <a:ext cx="431800" cy="431800"/>
          </a:xfrm>
          <a:prstGeom prst="rect">
            <a:avLst/>
          </a:prstGeom>
        </p:spPr>
      </p:pic>
      <p:pic>
        <p:nvPicPr>
          <p:cNvPr id="441" name="Picture 440" descr="image.png"/>
          <p:cNvPicPr>
            <a:picLocks noChangeAspect="1"/>
          </p:cNvPicPr>
          <p:nvPr/>
        </p:nvPicPr>
        <p:blipFill>
          <a:blip r:embed="rId14"/>
          <a:stretch>
            <a:fillRect/>
          </a:stretch>
        </p:blipFill>
        <p:spPr>
          <a:xfrm>
            <a:off x="9185500" y="2963094"/>
            <a:ext cx="889000" cy="114300"/>
          </a:xfrm>
          <a:prstGeom prst="rect">
            <a:avLst/>
          </a:prstGeom>
        </p:spPr>
      </p:pic>
      <p:pic>
        <p:nvPicPr>
          <p:cNvPr id="442" name="Picture 441" descr="image.png"/>
          <p:cNvPicPr>
            <a:picLocks noChangeAspect="1"/>
          </p:cNvPicPr>
          <p:nvPr/>
        </p:nvPicPr>
        <p:blipFill>
          <a:blip r:embed="rId15"/>
          <a:stretch>
            <a:fillRect/>
          </a:stretch>
        </p:blipFill>
        <p:spPr>
          <a:xfrm>
            <a:off x="10494100" y="2804344"/>
            <a:ext cx="431800" cy="431800"/>
          </a:xfrm>
          <a:prstGeom prst="rect">
            <a:avLst/>
          </a:prstGeom>
        </p:spPr>
      </p:pic>
      <p:pic>
        <p:nvPicPr>
          <p:cNvPr id="443" name="Picture 442" descr="image.png"/>
          <p:cNvPicPr>
            <a:picLocks noChangeAspect="1"/>
          </p:cNvPicPr>
          <p:nvPr/>
        </p:nvPicPr>
        <p:blipFill>
          <a:blip r:embed="rId16"/>
          <a:stretch>
            <a:fillRect/>
          </a:stretch>
        </p:blipFill>
        <p:spPr>
          <a:xfrm>
            <a:off x="1314100" y="4208344"/>
            <a:ext cx="431800" cy="431800"/>
          </a:xfrm>
          <a:prstGeom prst="rect">
            <a:avLst/>
          </a:prstGeom>
        </p:spPr>
      </p:pic>
      <p:pic>
        <p:nvPicPr>
          <p:cNvPr id="444" name="Picture 443" descr="image.png"/>
          <p:cNvPicPr>
            <a:picLocks noChangeAspect="1"/>
          </p:cNvPicPr>
          <p:nvPr/>
        </p:nvPicPr>
        <p:blipFill>
          <a:blip r:embed="rId17"/>
          <a:stretch>
            <a:fillRect/>
          </a:stretch>
        </p:blipFill>
        <p:spPr>
          <a:xfrm>
            <a:off x="1314100" y="5648344"/>
            <a:ext cx="431800" cy="431800"/>
          </a:xfrm>
          <a:prstGeom prst="rect">
            <a:avLst/>
          </a:prstGeom>
        </p:spPr>
      </p:pic>
      <p:pic>
        <p:nvPicPr>
          <p:cNvPr id="445" name="Picture 444" descr="image.png"/>
          <p:cNvPicPr>
            <a:picLocks noChangeAspect="1"/>
          </p:cNvPicPr>
          <p:nvPr/>
        </p:nvPicPr>
        <p:blipFill>
          <a:blip r:embed="rId18"/>
          <a:stretch>
            <a:fillRect/>
          </a:stretch>
        </p:blipFill>
        <p:spPr>
          <a:xfrm>
            <a:off x="2394100" y="5648344"/>
            <a:ext cx="431800" cy="431800"/>
          </a:xfrm>
          <a:prstGeom prst="rect">
            <a:avLst/>
          </a:prstGeom>
        </p:spPr>
      </p:pic>
      <p:pic>
        <p:nvPicPr>
          <p:cNvPr id="446" name="Picture 445" descr="image.png"/>
          <p:cNvPicPr>
            <a:picLocks noChangeAspect="1"/>
          </p:cNvPicPr>
          <p:nvPr/>
        </p:nvPicPr>
        <p:blipFill>
          <a:blip r:embed="rId19"/>
          <a:stretch>
            <a:fillRect/>
          </a:stretch>
        </p:blipFill>
        <p:spPr>
          <a:xfrm>
            <a:off x="3245500" y="5768994"/>
            <a:ext cx="889000" cy="190500"/>
          </a:xfrm>
          <a:prstGeom prst="rect">
            <a:avLst/>
          </a:prstGeom>
        </p:spPr>
      </p:pic>
      <p:pic>
        <p:nvPicPr>
          <p:cNvPr id="447" name="Picture 446" descr="image.png"/>
          <p:cNvPicPr>
            <a:picLocks noChangeAspect="1"/>
          </p:cNvPicPr>
          <p:nvPr/>
        </p:nvPicPr>
        <p:blipFill>
          <a:blip r:embed="rId20"/>
          <a:stretch>
            <a:fillRect/>
          </a:stretch>
        </p:blipFill>
        <p:spPr>
          <a:xfrm>
            <a:off x="4389000" y="5648344"/>
            <a:ext cx="762000" cy="431800"/>
          </a:xfrm>
          <a:prstGeom prst="rect">
            <a:avLst/>
          </a:prstGeom>
        </p:spPr>
      </p:pic>
      <p:pic>
        <p:nvPicPr>
          <p:cNvPr id="448" name="Picture 447" descr="image.png"/>
          <p:cNvPicPr>
            <a:picLocks noChangeAspect="1"/>
          </p:cNvPicPr>
          <p:nvPr/>
        </p:nvPicPr>
        <p:blipFill>
          <a:blip r:embed="rId21"/>
          <a:stretch>
            <a:fillRect/>
          </a:stretch>
        </p:blipFill>
        <p:spPr>
          <a:xfrm>
            <a:off x="7254100" y="4244344"/>
            <a:ext cx="431800" cy="431800"/>
          </a:xfrm>
          <a:prstGeom prst="rect">
            <a:avLst/>
          </a:prstGeom>
        </p:spPr>
      </p:pic>
      <p:pic>
        <p:nvPicPr>
          <p:cNvPr id="449" name="Picture 448" descr="image.png"/>
          <p:cNvPicPr>
            <a:picLocks noChangeAspect="1"/>
          </p:cNvPicPr>
          <p:nvPr/>
        </p:nvPicPr>
        <p:blipFill>
          <a:blip r:embed="rId22"/>
          <a:stretch>
            <a:fillRect/>
          </a:stretch>
        </p:blipFill>
        <p:spPr>
          <a:xfrm>
            <a:off x="7089000" y="5648344"/>
            <a:ext cx="762000" cy="431800"/>
          </a:xfrm>
          <a:prstGeom prst="rect">
            <a:avLst/>
          </a:prstGeom>
        </p:spPr>
      </p:pic>
      <p:pic>
        <p:nvPicPr>
          <p:cNvPr id="450" name="Picture 449" descr="image.png"/>
          <p:cNvPicPr>
            <a:picLocks noChangeAspect="1"/>
          </p:cNvPicPr>
          <p:nvPr/>
        </p:nvPicPr>
        <p:blipFill>
          <a:blip r:embed="rId23"/>
          <a:stretch>
            <a:fillRect/>
          </a:stretch>
        </p:blipFill>
        <p:spPr>
          <a:xfrm>
            <a:off x="8105500" y="5680094"/>
            <a:ext cx="889000" cy="368300"/>
          </a:xfrm>
          <a:prstGeom prst="rect">
            <a:avLst/>
          </a:prstGeom>
        </p:spPr>
      </p:pic>
      <p:pic>
        <p:nvPicPr>
          <p:cNvPr id="451" name="Picture 450" descr="image.png"/>
          <p:cNvPicPr>
            <a:picLocks noChangeAspect="1"/>
          </p:cNvPicPr>
          <p:nvPr/>
        </p:nvPicPr>
        <p:blipFill>
          <a:blip r:embed="rId24"/>
          <a:stretch>
            <a:fillRect/>
          </a:stretch>
        </p:blipFill>
        <p:spPr>
          <a:xfrm>
            <a:off x="9185500" y="5749944"/>
            <a:ext cx="889000" cy="228600"/>
          </a:xfrm>
          <a:prstGeom prst="rect">
            <a:avLst/>
          </a:prstGeom>
        </p:spPr>
      </p:pic>
      <p:pic>
        <p:nvPicPr>
          <p:cNvPr id="452" name="Picture 451" descr="image.png"/>
          <p:cNvPicPr>
            <a:picLocks noChangeAspect="1"/>
          </p:cNvPicPr>
          <p:nvPr/>
        </p:nvPicPr>
        <p:blipFill>
          <a:blip r:embed="rId25"/>
          <a:stretch>
            <a:fillRect/>
          </a:stretch>
        </p:blipFill>
        <p:spPr>
          <a:xfrm>
            <a:off x="10265500" y="5705494"/>
            <a:ext cx="889000" cy="317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C5798EA6-D514-E341-9CEB-A9E370C7DAFA}"/>
              </a:ext>
            </a:extLst>
          </p:cNvPr>
          <p:cNvSpPr/>
          <p:nvPr/>
        </p:nvSpPr>
        <p:spPr>
          <a:xfrm>
            <a:off x="54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540000" y="932244"/>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Operating Systems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108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1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24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3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10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Apple iOS</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1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Linux</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24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Windows Server</a:t>
            </a: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3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Red Hat Enterprise Linux</a:t>
            </a: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480000" y="122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480000" y="932244"/>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Payment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702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10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180000" y="1363801"/>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260000" y="13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702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PayPal</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10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Paysafe</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18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Fiserv</a:t>
            </a: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260000" y="179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Global Payments</a:t>
            </a: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540000" y="262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540000" y="2372244"/>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Point-of-Sale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108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160000" y="2768244"/>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240000" y="2768244"/>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320000" y="276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108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Retail POS</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16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24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320000" y="316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480000" y="266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480000" y="2372244"/>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Procurement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702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10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18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260000" y="280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702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Technology Insight</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10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GEP SMART</a:t>
            </a: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18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SAP Ariba</a:t>
            </a: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260000" y="3236244"/>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iProcurement</a:t>
            </a: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540000" y="406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540000" y="3812244"/>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Productivity &amp; Collaboration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108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16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24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320000" y="420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108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ClickUp</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16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Oracle Guided Learning</a:t>
            </a: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24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oVice</a:t>
            </a: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320000" y="464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Poppulo</a:t>
            </a:r>
            <a:endParaRPr lang="en-IN" sz="1200" dirty="0">
              <a:solidFill>
                <a:srgbClr val="000000"/>
              </a:solidFill>
              <a:latin typeface="Calibri" panose="020F0502020204030204" pitchFamily="34" charset="0"/>
              <a:cs typeface="Calibri" panose="020F0502020204030204" pitchFamily="34" charset="0"/>
            </a:endParaRPr>
          </a:p>
        </p:txBody>
      </p:sp>
      <p:sp>
        <p:nvSpPr>
          <p:cNvPr id="377" name="Rectangle 376">
            <a:extLst>
              <a:ext uri="{FF2B5EF4-FFF2-40B4-BE49-F238E27FC236}">
                <a16:creationId xmlns:a16="http://schemas.microsoft.com/office/drawing/2014/main" id="{3A2E54CD-F2FD-EC4A-9F3C-3E880964CFD8}"/>
              </a:ext>
            </a:extLst>
          </p:cNvPr>
          <p:cNvSpPr/>
          <p:nvPr/>
        </p:nvSpPr>
        <p:spPr>
          <a:xfrm>
            <a:off x="54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78" name="Rectangle 377">
            <a:extLst>
              <a:ext uri="{FF2B5EF4-FFF2-40B4-BE49-F238E27FC236}">
                <a16:creationId xmlns:a16="http://schemas.microsoft.com/office/drawing/2014/main" id="{06015FE7-078A-1543-81D5-5AA9375CF6B2}"/>
              </a:ext>
            </a:extLst>
          </p:cNvPr>
          <p:cNvSpPr/>
          <p:nvPr/>
        </p:nvSpPr>
        <p:spPr>
          <a:xfrm>
            <a:off x="540000" y="5252244"/>
            <a:ext cx="3961430" cy="271129"/>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Project Portfolio Management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79" name="Rectangle 378">
            <a:extLst>
              <a:ext uri="{FF2B5EF4-FFF2-40B4-BE49-F238E27FC236}">
                <a16:creationId xmlns:a16="http://schemas.microsoft.com/office/drawing/2014/main" id="{23BF63F0-938B-E34C-A13D-8F01C5E03EA9}"/>
              </a:ext>
            </a:extLst>
          </p:cNvPr>
          <p:cNvSpPr/>
          <p:nvPr/>
        </p:nvSpPr>
        <p:spPr>
          <a:xfrm>
            <a:off x="10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0" name="Rectangle 379">
            <a:extLst>
              <a:ext uri="{FF2B5EF4-FFF2-40B4-BE49-F238E27FC236}">
                <a16:creationId xmlns:a16="http://schemas.microsoft.com/office/drawing/2014/main" id="{ABC0AA17-43F7-874F-9F24-3F71F2D10A96}"/>
              </a:ext>
            </a:extLst>
          </p:cNvPr>
          <p:cNvSpPr/>
          <p:nvPr/>
        </p:nvSpPr>
        <p:spPr>
          <a:xfrm>
            <a:off x="21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1" name="Rectangle 380">
            <a:extLst>
              <a:ext uri="{FF2B5EF4-FFF2-40B4-BE49-F238E27FC236}">
                <a16:creationId xmlns:a16="http://schemas.microsoft.com/office/drawing/2014/main" id="{FB989382-D446-824E-A95E-3DE6472F635C}"/>
              </a:ext>
            </a:extLst>
          </p:cNvPr>
          <p:cNvSpPr/>
          <p:nvPr/>
        </p:nvSpPr>
        <p:spPr>
          <a:xfrm>
            <a:off x="324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2" name="Rectangle 381">
            <a:extLst>
              <a:ext uri="{FF2B5EF4-FFF2-40B4-BE49-F238E27FC236}">
                <a16:creationId xmlns:a16="http://schemas.microsoft.com/office/drawing/2014/main" id="{E7CC459C-74BD-A444-A614-51ADE02D8A09}"/>
              </a:ext>
            </a:extLst>
          </p:cNvPr>
          <p:cNvSpPr/>
          <p:nvPr/>
        </p:nvSpPr>
        <p:spPr>
          <a:xfrm>
            <a:off x="43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3" name="Rectangle 382">
            <a:extLst>
              <a:ext uri="{FF2B5EF4-FFF2-40B4-BE49-F238E27FC236}">
                <a16:creationId xmlns:a16="http://schemas.microsoft.com/office/drawing/2014/main" id="{C66AFA96-FD08-A142-84D6-938D2DC9EB8C}"/>
              </a:ext>
            </a:extLst>
          </p:cNvPr>
          <p:cNvSpPr/>
          <p:nvPr/>
        </p:nvSpPr>
        <p:spPr>
          <a:xfrm>
            <a:off x="10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Oracle EBS Projects</a:t>
            </a:r>
            <a:endParaRPr lang="en-IN" sz="1200" dirty="0">
              <a:solidFill>
                <a:srgbClr val="000000"/>
              </a:solidFill>
              <a:latin typeface="Calibri" panose="020F0502020204030204" pitchFamily="34" charset="0"/>
              <a:cs typeface="Calibri" panose="020F0502020204030204" pitchFamily="34" charset="0"/>
            </a:endParaRPr>
          </a:p>
        </p:txBody>
      </p:sp>
      <p:sp>
        <p:nvSpPr>
          <p:cNvPr id="384" name="Rectangle 383">
            <a:extLst>
              <a:ext uri="{FF2B5EF4-FFF2-40B4-BE49-F238E27FC236}">
                <a16:creationId xmlns:a16="http://schemas.microsoft.com/office/drawing/2014/main" id="{542A4570-A4A2-954F-964B-5BF60709FA78}"/>
              </a:ext>
            </a:extLst>
          </p:cNvPr>
          <p:cNvSpPr/>
          <p:nvPr/>
        </p:nvSpPr>
        <p:spPr>
          <a:xfrm>
            <a:off x="21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Trello</a:t>
            </a:r>
            <a:endParaRPr lang="en-IN" sz="1200" dirty="0">
              <a:solidFill>
                <a:srgbClr val="000000"/>
              </a:solidFill>
              <a:latin typeface="Calibri" panose="020F0502020204030204" pitchFamily="34" charset="0"/>
              <a:cs typeface="Calibri" panose="020F0502020204030204" pitchFamily="34" charset="0"/>
            </a:endParaRPr>
          </a:p>
        </p:txBody>
      </p:sp>
      <p:sp>
        <p:nvSpPr>
          <p:cNvPr id="385" name="Rectangle 384">
            <a:extLst>
              <a:ext uri="{FF2B5EF4-FFF2-40B4-BE49-F238E27FC236}">
                <a16:creationId xmlns:a16="http://schemas.microsoft.com/office/drawing/2014/main" id="{9B376E9D-6EB1-9044-A961-B8CC0866D2A2}"/>
              </a:ext>
            </a:extLst>
          </p:cNvPr>
          <p:cNvSpPr/>
          <p:nvPr/>
        </p:nvSpPr>
        <p:spPr>
          <a:xfrm>
            <a:off x="324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GanttProject</a:t>
            </a:r>
            <a:endParaRPr lang="en-IN" sz="1200" dirty="0">
              <a:solidFill>
                <a:srgbClr val="000000"/>
              </a:solidFill>
              <a:latin typeface="Calibri" panose="020F0502020204030204" pitchFamily="34" charset="0"/>
              <a:cs typeface="Calibri" panose="020F0502020204030204" pitchFamily="34" charset="0"/>
            </a:endParaRPr>
          </a:p>
        </p:txBody>
      </p:sp>
      <p:sp>
        <p:nvSpPr>
          <p:cNvPr id="386" name="Rectangle 385">
            <a:extLst>
              <a:ext uri="{FF2B5EF4-FFF2-40B4-BE49-F238E27FC236}">
                <a16:creationId xmlns:a16="http://schemas.microsoft.com/office/drawing/2014/main" id="{F90D2397-6E1B-3146-A4D5-266B6B9CCFA7}"/>
              </a:ext>
            </a:extLst>
          </p:cNvPr>
          <p:cNvSpPr/>
          <p:nvPr/>
        </p:nvSpPr>
        <p:spPr>
          <a:xfrm>
            <a:off x="43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Jira Align (formerly AgileCraft)</a:t>
            </a: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480000" y="4100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480000" y="3812244"/>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Programming Language</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702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10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18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260000" y="4244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702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JavaScript</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10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a:t>
            </a: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18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a:t>
            </a: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260000" y="4676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Hyper Text Markup Language (HTML)</a:t>
            </a:r>
            <a:endParaRPr lang="en-IN" sz="1200" dirty="0">
              <a:solidFill>
                <a:srgbClr val="000000"/>
              </a:solidFill>
              <a:latin typeface="Calibri" panose="020F0502020204030204" pitchFamily="34" charset="0"/>
              <a:cs typeface="Calibri" panose="020F0502020204030204" pitchFamily="34" charset="0"/>
            </a:endParaRPr>
          </a:p>
        </p:txBody>
      </p:sp>
      <p:sp>
        <p:nvSpPr>
          <p:cNvPr id="417" name="Rectangle 416">
            <a:extLst>
              <a:ext uri="{FF2B5EF4-FFF2-40B4-BE49-F238E27FC236}">
                <a16:creationId xmlns:a16="http://schemas.microsoft.com/office/drawing/2014/main" id="{4DBF94C4-0B8E-BC4E-AAA6-9DD97DD20C40}"/>
              </a:ext>
            </a:extLst>
          </p:cNvPr>
          <p:cNvSpPr/>
          <p:nvPr/>
        </p:nvSpPr>
        <p:spPr>
          <a:xfrm>
            <a:off x="6480000" y="5504244"/>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18" name="Rectangle 417">
            <a:extLst>
              <a:ext uri="{FF2B5EF4-FFF2-40B4-BE49-F238E27FC236}">
                <a16:creationId xmlns:a16="http://schemas.microsoft.com/office/drawing/2014/main" id="{DECF1082-C470-CC4C-880A-621CCEB6CF06}"/>
              </a:ext>
            </a:extLst>
          </p:cNvPr>
          <p:cNvSpPr/>
          <p:nvPr/>
        </p:nvSpPr>
        <p:spPr>
          <a:xfrm>
            <a:off x="6480000" y="5252244"/>
            <a:ext cx="3961430" cy="27113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Robotic Process Automation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419" name="Rectangle 418">
            <a:extLst>
              <a:ext uri="{FF2B5EF4-FFF2-40B4-BE49-F238E27FC236}">
                <a16:creationId xmlns:a16="http://schemas.microsoft.com/office/drawing/2014/main" id="{4455ABB6-B381-344A-9C24-0A233B9BC3D3}"/>
              </a:ext>
            </a:extLst>
          </p:cNvPr>
          <p:cNvSpPr/>
          <p:nvPr/>
        </p:nvSpPr>
        <p:spPr>
          <a:xfrm>
            <a:off x="702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0" name="Rectangle 419">
            <a:extLst>
              <a:ext uri="{FF2B5EF4-FFF2-40B4-BE49-F238E27FC236}">
                <a16:creationId xmlns:a16="http://schemas.microsoft.com/office/drawing/2014/main" id="{2A2DC3E8-67D3-AD4C-930D-B9721A740794}"/>
              </a:ext>
            </a:extLst>
          </p:cNvPr>
          <p:cNvSpPr/>
          <p:nvPr/>
        </p:nvSpPr>
        <p:spPr>
          <a:xfrm>
            <a:off x="810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1" name="Rectangle 420">
            <a:extLst>
              <a:ext uri="{FF2B5EF4-FFF2-40B4-BE49-F238E27FC236}">
                <a16:creationId xmlns:a16="http://schemas.microsoft.com/office/drawing/2014/main" id="{5328BA12-C9C5-C348-94A4-25C6780F066B}"/>
              </a:ext>
            </a:extLst>
          </p:cNvPr>
          <p:cNvSpPr/>
          <p:nvPr/>
        </p:nvSpPr>
        <p:spPr>
          <a:xfrm>
            <a:off x="918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2" name="Rectangle 421">
            <a:extLst>
              <a:ext uri="{FF2B5EF4-FFF2-40B4-BE49-F238E27FC236}">
                <a16:creationId xmlns:a16="http://schemas.microsoft.com/office/drawing/2014/main" id="{C7B7DB17-C95E-D24D-BDEB-D355428442B8}"/>
              </a:ext>
            </a:extLst>
          </p:cNvPr>
          <p:cNvSpPr/>
          <p:nvPr/>
        </p:nvSpPr>
        <p:spPr>
          <a:xfrm>
            <a:off x="10260000" y="5648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423" name="Rectangle 422">
            <a:extLst>
              <a:ext uri="{FF2B5EF4-FFF2-40B4-BE49-F238E27FC236}">
                <a16:creationId xmlns:a16="http://schemas.microsoft.com/office/drawing/2014/main" id="{38247720-2D44-C141-AFE7-FB03C51C10E1}"/>
              </a:ext>
            </a:extLst>
          </p:cNvPr>
          <p:cNvSpPr/>
          <p:nvPr/>
        </p:nvSpPr>
        <p:spPr>
          <a:xfrm>
            <a:off x="702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UiPath RPA</a:t>
            </a:r>
            <a:endParaRPr lang="en-IN" sz="1200" dirty="0">
              <a:solidFill>
                <a:srgbClr val="000000"/>
              </a:solidFill>
              <a:latin typeface="Calibri" panose="020F0502020204030204" pitchFamily="34" charset="0"/>
              <a:cs typeface="Calibri" panose="020F0502020204030204" pitchFamily="34" charset="0"/>
            </a:endParaRPr>
          </a:p>
        </p:txBody>
      </p:sp>
      <p:sp>
        <p:nvSpPr>
          <p:cNvPr id="424" name="Rectangle 423">
            <a:extLst>
              <a:ext uri="{FF2B5EF4-FFF2-40B4-BE49-F238E27FC236}">
                <a16:creationId xmlns:a16="http://schemas.microsoft.com/office/drawing/2014/main" id="{614DC326-3CA0-944B-B661-6790D4F6B733}"/>
              </a:ext>
            </a:extLst>
          </p:cNvPr>
          <p:cNvSpPr/>
          <p:nvPr/>
        </p:nvSpPr>
        <p:spPr>
          <a:xfrm>
            <a:off x="810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Microsoft Power Automate</a:t>
            </a:r>
            <a:endParaRPr lang="en-IN" sz="1200" dirty="0">
              <a:solidFill>
                <a:srgbClr val="000000"/>
              </a:solidFill>
              <a:latin typeface="Calibri" panose="020F0502020204030204" pitchFamily="34" charset="0"/>
              <a:cs typeface="Calibri" panose="020F0502020204030204" pitchFamily="34" charset="0"/>
            </a:endParaRPr>
          </a:p>
        </p:txBody>
      </p:sp>
      <p:sp>
        <p:nvSpPr>
          <p:cNvPr id="425" name="Rectangle 424">
            <a:extLst>
              <a:ext uri="{FF2B5EF4-FFF2-40B4-BE49-F238E27FC236}">
                <a16:creationId xmlns:a16="http://schemas.microsoft.com/office/drawing/2014/main" id="{13A44596-301A-4449-86F0-0B0EB15E76E2}"/>
              </a:ext>
            </a:extLst>
          </p:cNvPr>
          <p:cNvSpPr/>
          <p:nvPr/>
        </p:nvSpPr>
        <p:spPr>
          <a:xfrm>
            <a:off x="918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Celonis</a:t>
            </a:r>
            <a:endParaRPr lang="en-IN" sz="1200" dirty="0">
              <a:solidFill>
                <a:srgbClr val="000000"/>
              </a:solidFill>
              <a:latin typeface="Calibri" panose="020F0502020204030204" pitchFamily="34" charset="0"/>
              <a:cs typeface="Calibri" panose="020F0502020204030204" pitchFamily="34" charset="0"/>
            </a:endParaRPr>
          </a:p>
        </p:txBody>
      </p:sp>
      <p:sp>
        <p:nvSpPr>
          <p:cNvPr id="426" name="Rectangle 425">
            <a:extLst>
              <a:ext uri="{FF2B5EF4-FFF2-40B4-BE49-F238E27FC236}">
                <a16:creationId xmlns:a16="http://schemas.microsoft.com/office/drawing/2014/main" id="{6FE3AD94-D792-DE48-9C6F-FC8D893715F1}"/>
              </a:ext>
            </a:extLst>
          </p:cNvPr>
          <p:cNvSpPr/>
          <p:nvPr/>
        </p:nvSpPr>
        <p:spPr>
          <a:xfrm>
            <a:off x="10260000" y="6080244"/>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Skan</a:t>
            </a:r>
            <a:endParaRPr lang="en-IN" sz="1200" dirty="0">
              <a:solidFill>
                <a:srgbClr val="000000"/>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0CBA9F4-4200-900B-F15B-BCA73A75BBFF}"/>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5" name="TextBox 4">
            <a:extLst>
              <a:ext uri="{FF2B5EF4-FFF2-40B4-BE49-F238E27FC236}">
                <a16:creationId xmlns:a16="http://schemas.microsoft.com/office/drawing/2014/main" id="{74007F4E-48B5-952B-79D6-DBFDC9D86F55}"/>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pic>
        <p:nvPicPr>
          <p:cNvPr id="427" name="Picture 426" descr="image.png"/>
          <p:cNvPicPr>
            <a:picLocks noChangeAspect="1"/>
          </p:cNvPicPr>
          <p:nvPr/>
        </p:nvPicPr>
        <p:blipFill>
          <a:blip r:embed="rId2"/>
          <a:stretch>
            <a:fillRect/>
          </a:stretch>
        </p:blipFill>
        <p:spPr>
          <a:xfrm>
            <a:off x="1123600" y="1364344"/>
            <a:ext cx="812800" cy="431800"/>
          </a:xfrm>
          <a:prstGeom prst="rect">
            <a:avLst/>
          </a:prstGeom>
        </p:spPr>
      </p:pic>
      <p:pic>
        <p:nvPicPr>
          <p:cNvPr id="428" name="Picture 427" descr="image.png"/>
          <p:cNvPicPr>
            <a:picLocks noChangeAspect="1"/>
          </p:cNvPicPr>
          <p:nvPr/>
        </p:nvPicPr>
        <p:blipFill>
          <a:blip r:embed="rId3"/>
          <a:stretch>
            <a:fillRect/>
          </a:stretch>
        </p:blipFill>
        <p:spPr>
          <a:xfrm>
            <a:off x="2229000" y="1364344"/>
            <a:ext cx="762000" cy="431800"/>
          </a:xfrm>
          <a:prstGeom prst="rect">
            <a:avLst/>
          </a:prstGeom>
        </p:spPr>
      </p:pic>
      <p:pic>
        <p:nvPicPr>
          <p:cNvPr id="429" name="Picture 428" descr="image.png"/>
          <p:cNvPicPr>
            <a:picLocks noChangeAspect="1"/>
          </p:cNvPicPr>
          <p:nvPr/>
        </p:nvPicPr>
        <p:blipFill>
          <a:blip r:embed="rId4"/>
          <a:stretch>
            <a:fillRect/>
          </a:stretch>
        </p:blipFill>
        <p:spPr>
          <a:xfrm>
            <a:off x="3245500" y="1370694"/>
            <a:ext cx="889000" cy="419100"/>
          </a:xfrm>
          <a:prstGeom prst="rect">
            <a:avLst/>
          </a:prstGeom>
        </p:spPr>
      </p:pic>
      <p:pic>
        <p:nvPicPr>
          <p:cNvPr id="430" name="Picture 429" descr="image.png"/>
          <p:cNvPicPr>
            <a:picLocks noChangeAspect="1"/>
          </p:cNvPicPr>
          <p:nvPr/>
        </p:nvPicPr>
        <p:blipFill>
          <a:blip r:embed="rId5"/>
          <a:stretch>
            <a:fillRect/>
          </a:stretch>
        </p:blipFill>
        <p:spPr>
          <a:xfrm>
            <a:off x="4554100" y="1364344"/>
            <a:ext cx="431800" cy="431800"/>
          </a:xfrm>
          <a:prstGeom prst="rect">
            <a:avLst/>
          </a:prstGeom>
        </p:spPr>
      </p:pic>
      <p:pic>
        <p:nvPicPr>
          <p:cNvPr id="431" name="Picture 430" descr="image.png"/>
          <p:cNvPicPr>
            <a:picLocks noChangeAspect="1"/>
          </p:cNvPicPr>
          <p:nvPr/>
        </p:nvPicPr>
        <p:blipFill>
          <a:blip r:embed="rId6"/>
          <a:stretch>
            <a:fillRect/>
          </a:stretch>
        </p:blipFill>
        <p:spPr>
          <a:xfrm>
            <a:off x="7254100" y="1364344"/>
            <a:ext cx="431800" cy="431800"/>
          </a:xfrm>
          <a:prstGeom prst="rect">
            <a:avLst/>
          </a:prstGeom>
        </p:spPr>
      </p:pic>
      <p:pic>
        <p:nvPicPr>
          <p:cNvPr id="432" name="Picture 431" descr="image.png"/>
          <p:cNvPicPr>
            <a:picLocks noChangeAspect="1"/>
          </p:cNvPicPr>
          <p:nvPr/>
        </p:nvPicPr>
        <p:blipFill>
          <a:blip r:embed="rId7"/>
          <a:stretch>
            <a:fillRect/>
          </a:stretch>
        </p:blipFill>
        <p:spPr>
          <a:xfrm>
            <a:off x="8105500" y="1396094"/>
            <a:ext cx="889000" cy="368300"/>
          </a:xfrm>
          <a:prstGeom prst="rect">
            <a:avLst/>
          </a:prstGeom>
        </p:spPr>
      </p:pic>
      <p:pic>
        <p:nvPicPr>
          <p:cNvPr id="433" name="Picture 432" descr="image.png"/>
          <p:cNvPicPr>
            <a:picLocks noChangeAspect="1"/>
          </p:cNvPicPr>
          <p:nvPr/>
        </p:nvPicPr>
        <p:blipFill>
          <a:blip r:embed="rId8"/>
          <a:stretch>
            <a:fillRect/>
          </a:stretch>
        </p:blipFill>
        <p:spPr>
          <a:xfrm>
            <a:off x="9249000" y="1363901"/>
            <a:ext cx="762000" cy="431800"/>
          </a:xfrm>
          <a:prstGeom prst="rect">
            <a:avLst/>
          </a:prstGeom>
        </p:spPr>
      </p:pic>
      <p:pic>
        <p:nvPicPr>
          <p:cNvPr id="434" name="Picture 433" descr="image.png"/>
          <p:cNvPicPr>
            <a:picLocks noChangeAspect="1"/>
          </p:cNvPicPr>
          <p:nvPr/>
        </p:nvPicPr>
        <p:blipFill>
          <a:blip r:embed="rId9"/>
          <a:stretch>
            <a:fillRect/>
          </a:stretch>
        </p:blipFill>
        <p:spPr>
          <a:xfrm>
            <a:off x="10494100" y="1364344"/>
            <a:ext cx="431800" cy="431800"/>
          </a:xfrm>
          <a:prstGeom prst="rect">
            <a:avLst/>
          </a:prstGeom>
        </p:spPr>
      </p:pic>
      <p:pic>
        <p:nvPicPr>
          <p:cNvPr id="435" name="Picture 434" descr="image.png"/>
          <p:cNvPicPr>
            <a:picLocks noChangeAspect="1"/>
          </p:cNvPicPr>
          <p:nvPr/>
        </p:nvPicPr>
        <p:blipFill>
          <a:blip r:embed="rId10"/>
          <a:stretch>
            <a:fillRect/>
          </a:stretch>
        </p:blipFill>
        <p:spPr>
          <a:xfrm>
            <a:off x="1085500" y="2781044"/>
            <a:ext cx="889000" cy="406400"/>
          </a:xfrm>
          <a:prstGeom prst="rect">
            <a:avLst/>
          </a:prstGeom>
        </p:spPr>
      </p:pic>
      <p:pic>
        <p:nvPicPr>
          <p:cNvPr id="436" name="Picture 435" descr="image.png"/>
          <p:cNvPicPr>
            <a:picLocks noChangeAspect="1"/>
          </p:cNvPicPr>
          <p:nvPr/>
        </p:nvPicPr>
        <p:blipFill>
          <a:blip r:embed="rId11"/>
          <a:stretch>
            <a:fillRect/>
          </a:stretch>
        </p:blipFill>
        <p:spPr>
          <a:xfrm>
            <a:off x="7025500" y="2861494"/>
            <a:ext cx="889000" cy="317500"/>
          </a:xfrm>
          <a:prstGeom prst="rect">
            <a:avLst/>
          </a:prstGeom>
        </p:spPr>
      </p:pic>
      <p:pic>
        <p:nvPicPr>
          <p:cNvPr id="437" name="Picture 436" descr="image.png"/>
          <p:cNvPicPr>
            <a:picLocks noChangeAspect="1"/>
          </p:cNvPicPr>
          <p:nvPr/>
        </p:nvPicPr>
        <p:blipFill>
          <a:blip r:embed="rId12"/>
          <a:stretch>
            <a:fillRect/>
          </a:stretch>
        </p:blipFill>
        <p:spPr>
          <a:xfrm>
            <a:off x="8105500" y="2956744"/>
            <a:ext cx="889000" cy="127000"/>
          </a:xfrm>
          <a:prstGeom prst="rect">
            <a:avLst/>
          </a:prstGeom>
        </p:spPr>
      </p:pic>
      <p:pic>
        <p:nvPicPr>
          <p:cNvPr id="438" name="Picture 437" descr="image.png"/>
          <p:cNvPicPr>
            <a:picLocks noChangeAspect="1"/>
          </p:cNvPicPr>
          <p:nvPr/>
        </p:nvPicPr>
        <p:blipFill>
          <a:blip r:embed="rId13"/>
          <a:stretch>
            <a:fillRect/>
          </a:stretch>
        </p:blipFill>
        <p:spPr>
          <a:xfrm>
            <a:off x="9185500" y="2937694"/>
            <a:ext cx="889000" cy="165100"/>
          </a:xfrm>
          <a:prstGeom prst="rect">
            <a:avLst/>
          </a:prstGeom>
        </p:spPr>
      </p:pic>
      <p:pic>
        <p:nvPicPr>
          <p:cNvPr id="439" name="Picture 438" descr="image.png"/>
          <p:cNvPicPr>
            <a:picLocks noChangeAspect="1"/>
          </p:cNvPicPr>
          <p:nvPr/>
        </p:nvPicPr>
        <p:blipFill>
          <a:blip r:embed="rId14"/>
          <a:stretch>
            <a:fillRect/>
          </a:stretch>
        </p:blipFill>
        <p:spPr>
          <a:xfrm>
            <a:off x="10494100" y="2804344"/>
            <a:ext cx="431800" cy="431800"/>
          </a:xfrm>
          <a:prstGeom prst="rect">
            <a:avLst/>
          </a:prstGeom>
        </p:spPr>
      </p:pic>
      <p:pic>
        <p:nvPicPr>
          <p:cNvPr id="440" name="Picture 439" descr="image.png"/>
          <p:cNvPicPr>
            <a:picLocks noChangeAspect="1"/>
          </p:cNvPicPr>
          <p:nvPr/>
        </p:nvPicPr>
        <p:blipFill>
          <a:blip r:embed="rId15"/>
          <a:stretch>
            <a:fillRect/>
          </a:stretch>
        </p:blipFill>
        <p:spPr>
          <a:xfrm>
            <a:off x="1085500" y="4252794"/>
            <a:ext cx="889000" cy="342900"/>
          </a:xfrm>
          <a:prstGeom prst="rect">
            <a:avLst/>
          </a:prstGeom>
        </p:spPr>
      </p:pic>
      <p:pic>
        <p:nvPicPr>
          <p:cNvPr id="441" name="Picture 440" descr="image.png"/>
          <p:cNvPicPr>
            <a:picLocks noChangeAspect="1"/>
          </p:cNvPicPr>
          <p:nvPr/>
        </p:nvPicPr>
        <p:blipFill>
          <a:blip r:embed="rId16"/>
          <a:stretch>
            <a:fillRect/>
          </a:stretch>
        </p:blipFill>
        <p:spPr>
          <a:xfrm>
            <a:off x="2394100" y="4208344"/>
            <a:ext cx="431800" cy="431800"/>
          </a:xfrm>
          <a:prstGeom prst="rect">
            <a:avLst/>
          </a:prstGeom>
        </p:spPr>
      </p:pic>
      <p:pic>
        <p:nvPicPr>
          <p:cNvPr id="442" name="Picture 441" descr="image.png"/>
          <p:cNvPicPr>
            <a:picLocks noChangeAspect="1"/>
          </p:cNvPicPr>
          <p:nvPr/>
        </p:nvPicPr>
        <p:blipFill>
          <a:blip r:embed="rId17"/>
          <a:stretch>
            <a:fillRect/>
          </a:stretch>
        </p:blipFill>
        <p:spPr>
          <a:xfrm>
            <a:off x="3474100" y="4208344"/>
            <a:ext cx="431800" cy="431800"/>
          </a:xfrm>
          <a:prstGeom prst="rect">
            <a:avLst/>
          </a:prstGeom>
        </p:spPr>
      </p:pic>
      <p:pic>
        <p:nvPicPr>
          <p:cNvPr id="443" name="Picture 442" descr="image.png"/>
          <p:cNvPicPr>
            <a:picLocks noChangeAspect="1"/>
          </p:cNvPicPr>
          <p:nvPr/>
        </p:nvPicPr>
        <p:blipFill>
          <a:blip r:embed="rId18"/>
          <a:stretch>
            <a:fillRect/>
          </a:stretch>
        </p:blipFill>
        <p:spPr>
          <a:xfrm>
            <a:off x="4369950" y="4208344"/>
            <a:ext cx="800100" cy="431800"/>
          </a:xfrm>
          <a:prstGeom prst="rect">
            <a:avLst/>
          </a:prstGeom>
        </p:spPr>
      </p:pic>
      <p:pic>
        <p:nvPicPr>
          <p:cNvPr id="444" name="Picture 443" descr="image.png"/>
          <p:cNvPicPr>
            <a:picLocks noChangeAspect="1"/>
          </p:cNvPicPr>
          <p:nvPr/>
        </p:nvPicPr>
        <p:blipFill>
          <a:blip r:embed="rId19"/>
          <a:stretch>
            <a:fillRect/>
          </a:stretch>
        </p:blipFill>
        <p:spPr>
          <a:xfrm>
            <a:off x="1314100" y="5648344"/>
            <a:ext cx="431800" cy="431800"/>
          </a:xfrm>
          <a:prstGeom prst="rect">
            <a:avLst/>
          </a:prstGeom>
        </p:spPr>
      </p:pic>
      <p:pic>
        <p:nvPicPr>
          <p:cNvPr id="445" name="Picture 444" descr="image.png"/>
          <p:cNvPicPr>
            <a:picLocks noChangeAspect="1"/>
          </p:cNvPicPr>
          <p:nvPr/>
        </p:nvPicPr>
        <p:blipFill>
          <a:blip r:embed="rId20"/>
          <a:stretch>
            <a:fillRect/>
          </a:stretch>
        </p:blipFill>
        <p:spPr>
          <a:xfrm>
            <a:off x="2165500" y="5730894"/>
            <a:ext cx="889000" cy="266700"/>
          </a:xfrm>
          <a:prstGeom prst="rect">
            <a:avLst/>
          </a:prstGeom>
        </p:spPr>
      </p:pic>
      <p:pic>
        <p:nvPicPr>
          <p:cNvPr id="446" name="Picture 445" descr="image.png"/>
          <p:cNvPicPr>
            <a:picLocks noChangeAspect="1"/>
          </p:cNvPicPr>
          <p:nvPr/>
        </p:nvPicPr>
        <p:blipFill>
          <a:blip r:embed="rId21"/>
          <a:stretch>
            <a:fillRect/>
          </a:stretch>
        </p:blipFill>
        <p:spPr>
          <a:xfrm>
            <a:off x="3385200" y="5648344"/>
            <a:ext cx="609600" cy="431800"/>
          </a:xfrm>
          <a:prstGeom prst="rect">
            <a:avLst/>
          </a:prstGeom>
        </p:spPr>
      </p:pic>
      <p:pic>
        <p:nvPicPr>
          <p:cNvPr id="447" name="Picture 446" descr="image.png"/>
          <p:cNvPicPr>
            <a:picLocks noChangeAspect="1"/>
          </p:cNvPicPr>
          <p:nvPr/>
        </p:nvPicPr>
        <p:blipFill>
          <a:blip r:embed="rId22"/>
          <a:stretch>
            <a:fillRect/>
          </a:stretch>
        </p:blipFill>
        <p:spPr>
          <a:xfrm>
            <a:off x="4554100" y="5648344"/>
            <a:ext cx="431800" cy="431800"/>
          </a:xfrm>
          <a:prstGeom prst="rect">
            <a:avLst/>
          </a:prstGeom>
        </p:spPr>
      </p:pic>
      <p:pic>
        <p:nvPicPr>
          <p:cNvPr id="448" name="Picture 447" descr="image.png"/>
          <p:cNvPicPr>
            <a:picLocks noChangeAspect="1"/>
          </p:cNvPicPr>
          <p:nvPr/>
        </p:nvPicPr>
        <p:blipFill>
          <a:blip r:embed="rId23"/>
          <a:stretch>
            <a:fillRect/>
          </a:stretch>
        </p:blipFill>
        <p:spPr>
          <a:xfrm>
            <a:off x="7254100" y="4244344"/>
            <a:ext cx="431800" cy="431800"/>
          </a:xfrm>
          <a:prstGeom prst="rect">
            <a:avLst/>
          </a:prstGeom>
        </p:spPr>
      </p:pic>
      <p:pic>
        <p:nvPicPr>
          <p:cNvPr id="449" name="Picture 448" descr="image.png"/>
          <p:cNvPicPr>
            <a:picLocks noChangeAspect="1"/>
          </p:cNvPicPr>
          <p:nvPr/>
        </p:nvPicPr>
        <p:blipFill>
          <a:blip r:embed="rId24"/>
          <a:stretch>
            <a:fillRect/>
          </a:stretch>
        </p:blipFill>
        <p:spPr>
          <a:xfrm>
            <a:off x="8334100" y="4244344"/>
            <a:ext cx="431800" cy="431800"/>
          </a:xfrm>
          <a:prstGeom prst="rect">
            <a:avLst/>
          </a:prstGeom>
        </p:spPr>
      </p:pic>
      <p:pic>
        <p:nvPicPr>
          <p:cNvPr id="450" name="Picture 449" descr="image.png"/>
          <p:cNvPicPr>
            <a:picLocks noChangeAspect="1"/>
          </p:cNvPicPr>
          <p:nvPr/>
        </p:nvPicPr>
        <p:blipFill>
          <a:blip r:embed="rId25"/>
          <a:stretch>
            <a:fillRect/>
          </a:stretch>
        </p:blipFill>
        <p:spPr>
          <a:xfrm>
            <a:off x="9439500" y="4244344"/>
            <a:ext cx="381000" cy="431800"/>
          </a:xfrm>
          <a:prstGeom prst="rect">
            <a:avLst/>
          </a:prstGeom>
        </p:spPr>
      </p:pic>
      <p:pic>
        <p:nvPicPr>
          <p:cNvPr id="451" name="Picture 450" descr="image.png"/>
          <p:cNvPicPr>
            <a:picLocks noChangeAspect="1"/>
          </p:cNvPicPr>
          <p:nvPr/>
        </p:nvPicPr>
        <p:blipFill>
          <a:blip r:embed="rId26"/>
          <a:stretch>
            <a:fillRect/>
          </a:stretch>
        </p:blipFill>
        <p:spPr>
          <a:xfrm>
            <a:off x="10494100" y="4244344"/>
            <a:ext cx="431800" cy="431800"/>
          </a:xfrm>
          <a:prstGeom prst="rect">
            <a:avLst/>
          </a:prstGeom>
        </p:spPr>
      </p:pic>
      <p:pic>
        <p:nvPicPr>
          <p:cNvPr id="452" name="Picture 451" descr="image.png"/>
          <p:cNvPicPr>
            <a:picLocks noChangeAspect="1"/>
          </p:cNvPicPr>
          <p:nvPr/>
        </p:nvPicPr>
        <p:blipFill>
          <a:blip r:embed="rId27"/>
          <a:stretch>
            <a:fillRect/>
          </a:stretch>
        </p:blipFill>
        <p:spPr>
          <a:xfrm>
            <a:off x="7082650" y="5648344"/>
            <a:ext cx="774700" cy="431800"/>
          </a:xfrm>
          <a:prstGeom prst="rect">
            <a:avLst/>
          </a:prstGeom>
        </p:spPr>
      </p:pic>
      <p:pic>
        <p:nvPicPr>
          <p:cNvPr id="453" name="Picture 452" descr="image.png"/>
          <p:cNvPicPr>
            <a:picLocks noChangeAspect="1"/>
          </p:cNvPicPr>
          <p:nvPr/>
        </p:nvPicPr>
        <p:blipFill>
          <a:blip r:embed="rId28"/>
          <a:stretch>
            <a:fillRect/>
          </a:stretch>
        </p:blipFill>
        <p:spPr>
          <a:xfrm>
            <a:off x="8105500" y="5768994"/>
            <a:ext cx="889000" cy="190500"/>
          </a:xfrm>
          <a:prstGeom prst="rect">
            <a:avLst/>
          </a:prstGeom>
        </p:spPr>
      </p:pic>
      <p:pic>
        <p:nvPicPr>
          <p:cNvPr id="454" name="Picture 453" descr="image.png"/>
          <p:cNvPicPr>
            <a:picLocks noChangeAspect="1"/>
          </p:cNvPicPr>
          <p:nvPr/>
        </p:nvPicPr>
        <p:blipFill>
          <a:blip r:embed="rId29"/>
          <a:stretch>
            <a:fillRect/>
          </a:stretch>
        </p:blipFill>
        <p:spPr>
          <a:xfrm>
            <a:off x="9414100" y="5648344"/>
            <a:ext cx="431800" cy="431800"/>
          </a:xfrm>
          <a:prstGeom prst="rect">
            <a:avLst/>
          </a:prstGeom>
        </p:spPr>
      </p:pic>
      <p:pic>
        <p:nvPicPr>
          <p:cNvPr id="455" name="Picture 454" descr="image.png"/>
          <p:cNvPicPr>
            <a:picLocks noChangeAspect="1"/>
          </p:cNvPicPr>
          <p:nvPr/>
        </p:nvPicPr>
        <p:blipFill>
          <a:blip r:embed="rId30"/>
          <a:stretch>
            <a:fillRect/>
          </a:stretch>
        </p:blipFill>
        <p:spPr>
          <a:xfrm>
            <a:off x="10265500" y="5724544"/>
            <a:ext cx="889000" cy="279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C5798EA6-D514-E341-9CEB-A9E370C7DAFA}"/>
              </a:ext>
            </a:extLst>
          </p:cNvPr>
          <p:cNvSpPr/>
          <p:nvPr/>
        </p:nvSpPr>
        <p:spPr>
          <a:xfrm>
            <a:off x="441524" y="1583559"/>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27" name="Rectangle 326">
            <a:extLst>
              <a:ext uri="{FF2B5EF4-FFF2-40B4-BE49-F238E27FC236}">
                <a16:creationId xmlns:a16="http://schemas.microsoft.com/office/drawing/2014/main" id="{A510CED0-F60F-824A-AB15-DF81138B8C8D}"/>
              </a:ext>
            </a:extLst>
          </p:cNvPr>
          <p:cNvSpPr/>
          <p:nvPr/>
        </p:nvSpPr>
        <p:spPr>
          <a:xfrm>
            <a:off x="441524" y="1295559"/>
            <a:ext cx="3979373" cy="28467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Sales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28" name="Rectangle 327">
            <a:extLst>
              <a:ext uri="{FF2B5EF4-FFF2-40B4-BE49-F238E27FC236}">
                <a16:creationId xmlns:a16="http://schemas.microsoft.com/office/drawing/2014/main" id="{534013FD-23EB-FC40-84BD-ECD3AC40F2E8}"/>
              </a:ext>
            </a:extLst>
          </p:cNvPr>
          <p:cNvSpPr/>
          <p:nvPr/>
        </p:nvSpPr>
        <p:spPr>
          <a:xfrm>
            <a:off x="981524" y="1727559"/>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29" name="Rectangle 328">
            <a:extLst>
              <a:ext uri="{FF2B5EF4-FFF2-40B4-BE49-F238E27FC236}">
                <a16:creationId xmlns:a16="http://schemas.microsoft.com/office/drawing/2014/main" id="{1A972B6D-83CE-5C48-9E1E-970714163E58}"/>
              </a:ext>
            </a:extLst>
          </p:cNvPr>
          <p:cNvSpPr/>
          <p:nvPr/>
        </p:nvSpPr>
        <p:spPr>
          <a:xfrm>
            <a:off x="2061524" y="1727559"/>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0" name="Rectangle 329">
            <a:extLst>
              <a:ext uri="{FF2B5EF4-FFF2-40B4-BE49-F238E27FC236}">
                <a16:creationId xmlns:a16="http://schemas.microsoft.com/office/drawing/2014/main" id="{6189BDA0-E66D-D94E-B3EA-356A296BB266}"/>
              </a:ext>
            </a:extLst>
          </p:cNvPr>
          <p:cNvSpPr/>
          <p:nvPr/>
        </p:nvSpPr>
        <p:spPr>
          <a:xfrm>
            <a:off x="3141524" y="1727559"/>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1" name="Rectangle 330">
            <a:extLst>
              <a:ext uri="{FF2B5EF4-FFF2-40B4-BE49-F238E27FC236}">
                <a16:creationId xmlns:a16="http://schemas.microsoft.com/office/drawing/2014/main" id="{6E9B4549-4A25-EF49-A5A8-D8122C13A94F}"/>
              </a:ext>
            </a:extLst>
          </p:cNvPr>
          <p:cNvSpPr/>
          <p:nvPr/>
        </p:nvSpPr>
        <p:spPr>
          <a:xfrm>
            <a:off x="4221524" y="1727559"/>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32" name="Rectangle 331">
            <a:extLst>
              <a:ext uri="{FF2B5EF4-FFF2-40B4-BE49-F238E27FC236}">
                <a16:creationId xmlns:a16="http://schemas.microsoft.com/office/drawing/2014/main" id="{41CF8503-E60B-7248-80E2-882DADB31D4E}"/>
              </a:ext>
            </a:extLst>
          </p:cNvPr>
          <p:cNvSpPr/>
          <p:nvPr/>
        </p:nvSpPr>
        <p:spPr>
          <a:xfrm>
            <a:off x="981524" y="2159559"/>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Workday Strategic Sourcing</a:t>
            </a:r>
            <a:endParaRPr lang="en-IN" sz="1200" dirty="0">
              <a:solidFill>
                <a:srgbClr val="000000"/>
              </a:solidFill>
              <a:latin typeface="Calibri" panose="020F0502020204030204" pitchFamily="34" charset="0"/>
              <a:cs typeface="Calibri" panose="020F0502020204030204" pitchFamily="34" charset="0"/>
            </a:endParaRPr>
          </a:p>
        </p:txBody>
      </p:sp>
      <p:sp>
        <p:nvSpPr>
          <p:cNvPr id="334" name="Rectangle 333">
            <a:extLst>
              <a:ext uri="{FF2B5EF4-FFF2-40B4-BE49-F238E27FC236}">
                <a16:creationId xmlns:a16="http://schemas.microsoft.com/office/drawing/2014/main" id="{142EFFBC-78F5-E04C-A3F4-27991A4CD8B2}"/>
              </a:ext>
            </a:extLst>
          </p:cNvPr>
          <p:cNvSpPr/>
          <p:nvPr/>
        </p:nvSpPr>
        <p:spPr>
          <a:xfrm>
            <a:off x="2061524" y="2159559"/>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Contrato</a:t>
            </a:r>
            <a:endParaRPr lang="en-IN" sz="1200" dirty="0">
              <a:solidFill>
                <a:srgbClr val="000000"/>
              </a:solidFill>
              <a:latin typeface="Calibri" panose="020F0502020204030204" pitchFamily="34" charset="0"/>
              <a:cs typeface="Calibri" panose="020F0502020204030204" pitchFamily="34" charset="0"/>
            </a:endParaRPr>
          </a:p>
        </p:txBody>
      </p:sp>
      <p:sp>
        <p:nvSpPr>
          <p:cNvPr id="335" name="Rectangle 334">
            <a:extLst>
              <a:ext uri="{FF2B5EF4-FFF2-40B4-BE49-F238E27FC236}">
                <a16:creationId xmlns:a16="http://schemas.microsoft.com/office/drawing/2014/main" id="{AC6427D4-B010-E340-B463-11299F6BFDFB}"/>
              </a:ext>
            </a:extLst>
          </p:cNvPr>
          <p:cNvSpPr/>
          <p:nvPr/>
        </p:nvSpPr>
        <p:spPr>
          <a:xfrm>
            <a:off x="3141524" y="2159559"/>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Act!</a:t>
            </a:r>
            <a:endParaRPr lang="en-IN" sz="1200" dirty="0">
              <a:solidFill>
                <a:srgbClr val="000000"/>
              </a:solidFill>
              <a:latin typeface="Calibri" panose="020F0502020204030204" pitchFamily="34" charset="0"/>
              <a:cs typeface="Calibri" panose="020F0502020204030204" pitchFamily="34" charset="0"/>
            </a:endParaRPr>
          </a:p>
        </p:txBody>
      </p:sp>
      <p:sp>
        <p:nvSpPr>
          <p:cNvPr id="336" name="Rectangle 335">
            <a:extLst>
              <a:ext uri="{FF2B5EF4-FFF2-40B4-BE49-F238E27FC236}">
                <a16:creationId xmlns:a16="http://schemas.microsoft.com/office/drawing/2014/main" id="{772A3FE4-5227-8340-BB3B-087E807294FC}"/>
              </a:ext>
            </a:extLst>
          </p:cNvPr>
          <p:cNvSpPr/>
          <p:nvPr/>
        </p:nvSpPr>
        <p:spPr>
          <a:xfrm>
            <a:off x="4221524" y="2159559"/>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DocuSign</a:t>
            </a:r>
            <a:endParaRPr lang="en-IN" sz="1200" dirty="0">
              <a:solidFill>
                <a:srgbClr val="000000"/>
              </a:solidFill>
              <a:latin typeface="Calibri" panose="020F0502020204030204" pitchFamily="34" charset="0"/>
              <a:cs typeface="Calibri" panose="020F0502020204030204" pitchFamily="34" charset="0"/>
            </a:endParaRPr>
          </a:p>
        </p:txBody>
      </p:sp>
      <p:sp>
        <p:nvSpPr>
          <p:cNvPr id="337" name="Rectangle 336">
            <a:extLst>
              <a:ext uri="{FF2B5EF4-FFF2-40B4-BE49-F238E27FC236}">
                <a16:creationId xmlns:a16="http://schemas.microsoft.com/office/drawing/2014/main" id="{1E7F8645-68FC-7042-A1BB-79BBC802C914}"/>
              </a:ext>
            </a:extLst>
          </p:cNvPr>
          <p:cNvSpPr/>
          <p:nvPr/>
        </p:nvSpPr>
        <p:spPr>
          <a:xfrm>
            <a:off x="6381524" y="1583559"/>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8" name="Rectangle 337">
            <a:extLst>
              <a:ext uri="{FF2B5EF4-FFF2-40B4-BE49-F238E27FC236}">
                <a16:creationId xmlns:a16="http://schemas.microsoft.com/office/drawing/2014/main" id="{635CF71F-ADA5-3A4C-A5F3-2CEA2429105B}"/>
              </a:ext>
            </a:extLst>
          </p:cNvPr>
          <p:cNvSpPr/>
          <p:nvPr/>
        </p:nvSpPr>
        <p:spPr>
          <a:xfrm>
            <a:off x="6381524" y="1295559"/>
            <a:ext cx="3951439" cy="28989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Security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39" name="Rectangle 338">
            <a:extLst>
              <a:ext uri="{FF2B5EF4-FFF2-40B4-BE49-F238E27FC236}">
                <a16:creationId xmlns:a16="http://schemas.microsoft.com/office/drawing/2014/main" id="{6DEEA485-C073-BC4D-B734-E6744C9FEB29}"/>
              </a:ext>
            </a:extLst>
          </p:cNvPr>
          <p:cNvSpPr/>
          <p:nvPr/>
        </p:nvSpPr>
        <p:spPr>
          <a:xfrm>
            <a:off x="6921524" y="1727559"/>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0" name="Rectangle 339">
            <a:extLst>
              <a:ext uri="{FF2B5EF4-FFF2-40B4-BE49-F238E27FC236}">
                <a16:creationId xmlns:a16="http://schemas.microsoft.com/office/drawing/2014/main" id="{FD1178C9-2C8A-9F40-861D-88F6FA657AC1}"/>
              </a:ext>
            </a:extLst>
          </p:cNvPr>
          <p:cNvSpPr/>
          <p:nvPr/>
        </p:nvSpPr>
        <p:spPr>
          <a:xfrm>
            <a:off x="8001524" y="1727559"/>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1" name="Rectangle 340">
            <a:extLst>
              <a:ext uri="{FF2B5EF4-FFF2-40B4-BE49-F238E27FC236}">
                <a16:creationId xmlns:a16="http://schemas.microsoft.com/office/drawing/2014/main" id="{2411D2A2-E228-5B4D-9A7F-7F3A9AD02496}"/>
              </a:ext>
            </a:extLst>
          </p:cNvPr>
          <p:cNvSpPr/>
          <p:nvPr/>
        </p:nvSpPr>
        <p:spPr>
          <a:xfrm>
            <a:off x="9081524" y="1727116"/>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2" name="Rectangle 341">
            <a:extLst>
              <a:ext uri="{FF2B5EF4-FFF2-40B4-BE49-F238E27FC236}">
                <a16:creationId xmlns:a16="http://schemas.microsoft.com/office/drawing/2014/main" id="{C5AF4C3B-5C68-C54D-B9AB-98BB0DC8BF3E}"/>
              </a:ext>
            </a:extLst>
          </p:cNvPr>
          <p:cNvSpPr/>
          <p:nvPr/>
        </p:nvSpPr>
        <p:spPr>
          <a:xfrm>
            <a:off x="10161524" y="1727559"/>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43" name="Rectangle 342">
            <a:extLst>
              <a:ext uri="{FF2B5EF4-FFF2-40B4-BE49-F238E27FC236}">
                <a16:creationId xmlns:a16="http://schemas.microsoft.com/office/drawing/2014/main" id="{5ADACDA2-29CD-F44B-B10B-EA12D92B58FA}"/>
              </a:ext>
            </a:extLst>
          </p:cNvPr>
          <p:cNvSpPr/>
          <p:nvPr/>
        </p:nvSpPr>
        <p:spPr>
          <a:xfrm>
            <a:off x="6921524" y="2159559"/>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1Password</a:t>
            </a:r>
            <a:endParaRPr lang="en-IN" sz="1200" dirty="0">
              <a:solidFill>
                <a:srgbClr val="000000"/>
              </a:solidFill>
              <a:latin typeface="Calibri" panose="020F0502020204030204" pitchFamily="34" charset="0"/>
              <a:cs typeface="Calibri" panose="020F0502020204030204" pitchFamily="34" charset="0"/>
            </a:endParaRPr>
          </a:p>
        </p:txBody>
      </p:sp>
      <p:sp>
        <p:nvSpPr>
          <p:cNvPr id="344" name="Rectangle 343">
            <a:extLst>
              <a:ext uri="{FF2B5EF4-FFF2-40B4-BE49-F238E27FC236}">
                <a16:creationId xmlns:a16="http://schemas.microsoft.com/office/drawing/2014/main" id="{41BF053D-A510-2C4E-BAA6-7AEE920EB8B7}"/>
              </a:ext>
            </a:extLst>
          </p:cNvPr>
          <p:cNvSpPr/>
          <p:nvPr/>
        </p:nvSpPr>
        <p:spPr>
          <a:xfrm>
            <a:off x="8001524" y="2159559"/>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Appsulate</a:t>
            </a:r>
            <a:endParaRPr lang="en-IN" sz="1200" dirty="0">
              <a:solidFill>
                <a:srgbClr val="000000"/>
              </a:solidFill>
              <a:latin typeface="Calibri" panose="020F0502020204030204" pitchFamily="34" charset="0"/>
              <a:cs typeface="Calibri" panose="020F0502020204030204" pitchFamily="34" charset="0"/>
            </a:endParaRPr>
          </a:p>
        </p:txBody>
      </p:sp>
      <p:sp>
        <p:nvSpPr>
          <p:cNvPr id="345" name="Rectangle 344">
            <a:extLst>
              <a:ext uri="{FF2B5EF4-FFF2-40B4-BE49-F238E27FC236}">
                <a16:creationId xmlns:a16="http://schemas.microsoft.com/office/drawing/2014/main" id="{47B10763-8EB4-D547-9891-3559BA12515C}"/>
              </a:ext>
            </a:extLst>
          </p:cNvPr>
          <p:cNvSpPr/>
          <p:nvPr/>
        </p:nvSpPr>
        <p:spPr>
          <a:xfrm>
            <a:off x="9081524" y="2159559"/>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AWS Security Hub</a:t>
            </a:r>
            <a:endParaRPr lang="en-IN" sz="1200" dirty="0">
              <a:solidFill>
                <a:srgbClr val="000000"/>
              </a:solidFill>
              <a:latin typeface="Calibri" panose="020F0502020204030204" pitchFamily="34" charset="0"/>
              <a:cs typeface="Calibri" panose="020F0502020204030204" pitchFamily="34" charset="0"/>
            </a:endParaRPr>
          </a:p>
        </p:txBody>
      </p:sp>
      <p:sp>
        <p:nvSpPr>
          <p:cNvPr id="346" name="Rectangle 345">
            <a:extLst>
              <a:ext uri="{FF2B5EF4-FFF2-40B4-BE49-F238E27FC236}">
                <a16:creationId xmlns:a16="http://schemas.microsoft.com/office/drawing/2014/main" id="{FCAFD7D4-72BF-2044-9BE5-F58A6AEC833F}"/>
              </a:ext>
            </a:extLst>
          </p:cNvPr>
          <p:cNvSpPr/>
          <p:nvPr/>
        </p:nvSpPr>
        <p:spPr>
          <a:xfrm>
            <a:off x="10161524" y="2159559"/>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AWS Shield</a:t>
            </a:r>
            <a:endParaRPr lang="en-IN" sz="1200" dirty="0">
              <a:solidFill>
                <a:srgbClr val="000000"/>
              </a:solidFill>
              <a:latin typeface="Calibri" panose="020F0502020204030204" pitchFamily="34" charset="0"/>
              <a:cs typeface="Calibri" panose="020F0502020204030204" pitchFamily="34" charset="0"/>
            </a:endParaRPr>
          </a:p>
        </p:txBody>
      </p:sp>
      <p:sp>
        <p:nvSpPr>
          <p:cNvPr id="347" name="Rectangle 346">
            <a:extLst>
              <a:ext uri="{FF2B5EF4-FFF2-40B4-BE49-F238E27FC236}">
                <a16:creationId xmlns:a16="http://schemas.microsoft.com/office/drawing/2014/main" id="{CCC6558E-394B-8A45-B3F1-FDD924461CCA}"/>
              </a:ext>
            </a:extLst>
          </p:cNvPr>
          <p:cNvSpPr/>
          <p:nvPr/>
        </p:nvSpPr>
        <p:spPr>
          <a:xfrm>
            <a:off x="441524" y="3086035"/>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48" name="Rectangle 347">
            <a:extLst>
              <a:ext uri="{FF2B5EF4-FFF2-40B4-BE49-F238E27FC236}">
                <a16:creationId xmlns:a16="http://schemas.microsoft.com/office/drawing/2014/main" id="{1D4AEE03-79E8-4A42-B8E7-CA0B098DC257}"/>
              </a:ext>
            </a:extLst>
          </p:cNvPr>
          <p:cNvSpPr/>
          <p:nvPr/>
        </p:nvSpPr>
        <p:spPr>
          <a:xfrm>
            <a:off x="441524" y="2834035"/>
            <a:ext cx="397890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Servers</a:t>
            </a:r>
            <a:endParaRPr lang="en-IN" sz="1200" dirty="0">
              <a:solidFill>
                <a:srgbClr val="005585"/>
              </a:solidFill>
              <a:latin typeface="Calibri" panose="020F0502020204030204" pitchFamily="34" charset="0"/>
              <a:cs typeface="Calibri" panose="020F0502020204030204" pitchFamily="34" charset="0"/>
            </a:endParaRPr>
          </a:p>
        </p:txBody>
      </p:sp>
      <p:sp>
        <p:nvSpPr>
          <p:cNvPr id="349" name="Rectangle 348">
            <a:extLst>
              <a:ext uri="{FF2B5EF4-FFF2-40B4-BE49-F238E27FC236}">
                <a16:creationId xmlns:a16="http://schemas.microsoft.com/office/drawing/2014/main" id="{A620D3DE-FB32-E449-A005-F16DD2B8B358}"/>
              </a:ext>
            </a:extLst>
          </p:cNvPr>
          <p:cNvSpPr/>
          <p:nvPr/>
        </p:nvSpPr>
        <p:spPr>
          <a:xfrm>
            <a:off x="981524" y="3230035"/>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0" name="Rectangle 349">
            <a:extLst>
              <a:ext uri="{FF2B5EF4-FFF2-40B4-BE49-F238E27FC236}">
                <a16:creationId xmlns:a16="http://schemas.microsoft.com/office/drawing/2014/main" id="{B9443C98-DAEF-9340-A5F0-D6A1F03CE8D5}"/>
              </a:ext>
            </a:extLst>
          </p:cNvPr>
          <p:cNvSpPr/>
          <p:nvPr/>
        </p:nvSpPr>
        <p:spPr>
          <a:xfrm>
            <a:off x="2061524" y="3230035"/>
            <a:ext cx="985979" cy="42626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1" name="Rectangle 350">
            <a:extLst>
              <a:ext uri="{FF2B5EF4-FFF2-40B4-BE49-F238E27FC236}">
                <a16:creationId xmlns:a16="http://schemas.microsoft.com/office/drawing/2014/main" id="{B7C09363-D242-B34B-AF59-6358FD000611}"/>
              </a:ext>
            </a:extLst>
          </p:cNvPr>
          <p:cNvSpPr/>
          <p:nvPr/>
        </p:nvSpPr>
        <p:spPr>
          <a:xfrm>
            <a:off x="3141524" y="3230035"/>
            <a:ext cx="985979" cy="4409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2" name="Rectangle 351">
            <a:extLst>
              <a:ext uri="{FF2B5EF4-FFF2-40B4-BE49-F238E27FC236}">
                <a16:creationId xmlns:a16="http://schemas.microsoft.com/office/drawing/2014/main" id="{BC8D63F7-BCD8-DB4B-8AC8-073B6CC31B52}"/>
              </a:ext>
            </a:extLst>
          </p:cNvPr>
          <p:cNvSpPr/>
          <p:nvPr/>
        </p:nvSpPr>
        <p:spPr>
          <a:xfrm>
            <a:off x="4221524" y="3230035"/>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3" name="Rectangle 352">
            <a:extLst>
              <a:ext uri="{FF2B5EF4-FFF2-40B4-BE49-F238E27FC236}">
                <a16:creationId xmlns:a16="http://schemas.microsoft.com/office/drawing/2014/main" id="{44A4AF2C-63BF-0446-9E74-B9073743E181}"/>
              </a:ext>
            </a:extLst>
          </p:cNvPr>
          <p:cNvSpPr/>
          <p:nvPr/>
        </p:nvSpPr>
        <p:spPr>
          <a:xfrm>
            <a:off x="981524" y="3626035"/>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AWS Outposts</a:t>
            </a:r>
            <a:endParaRPr lang="en-IN" sz="1200" dirty="0">
              <a:solidFill>
                <a:srgbClr val="000000"/>
              </a:solidFill>
              <a:latin typeface="Calibri" panose="020F0502020204030204" pitchFamily="34" charset="0"/>
              <a:cs typeface="Calibri" panose="020F0502020204030204" pitchFamily="34" charset="0"/>
            </a:endParaRPr>
          </a:p>
        </p:txBody>
      </p:sp>
      <p:sp>
        <p:nvSpPr>
          <p:cNvPr id="354" name="Rectangle 353">
            <a:extLst>
              <a:ext uri="{FF2B5EF4-FFF2-40B4-BE49-F238E27FC236}">
                <a16:creationId xmlns:a16="http://schemas.microsoft.com/office/drawing/2014/main" id="{64F49D7A-F943-1645-A87F-25A25AC74325}"/>
              </a:ext>
            </a:extLst>
          </p:cNvPr>
          <p:cNvSpPr/>
          <p:nvPr/>
        </p:nvSpPr>
        <p:spPr>
          <a:xfrm>
            <a:off x="2061524" y="3626035"/>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5" name="Rectangle 354">
            <a:extLst>
              <a:ext uri="{FF2B5EF4-FFF2-40B4-BE49-F238E27FC236}">
                <a16:creationId xmlns:a16="http://schemas.microsoft.com/office/drawing/2014/main" id="{4A941CDB-4076-1049-B2AE-104CCF38E133}"/>
              </a:ext>
            </a:extLst>
          </p:cNvPr>
          <p:cNvSpPr/>
          <p:nvPr/>
        </p:nvSpPr>
        <p:spPr>
          <a:xfrm>
            <a:off x="3141524" y="3626035"/>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6" name="Rectangle 355">
            <a:extLst>
              <a:ext uri="{FF2B5EF4-FFF2-40B4-BE49-F238E27FC236}">
                <a16:creationId xmlns:a16="http://schemas.microsoft.com/office/drawing/2014/main" id="{11E113D1-BA47-3941-AB2A-1A7CA13023B7}"/>
              </a:ext>
            </a:extLst>
          </p:cNvPr>
          <p:cNvSpPr/>
          <p:nvPr/>
        </p:nvSpPr>
        <p:spPr>
          <a:xfrm>
            <a:off x="4221524" y="3626035"/>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57" name="Rectangle 356">
            <a:extLst>
              <a:ext uri="{FF2B5EF4-FFF2-40B4-BE49-F238E27FC236}">
                <a16:creationId xmlns:a16="http://schemas.microsoft.com/office/drawing/2014/main" id="{4A6A05BF-2603-D148-88F7-56DFE6398922}"/>
              </a:ext>
            </a:extLst>
          </p:cNvPr>
          <p:cNvSpPr/>
          <p:nvPr/>
        </p:nvSpPr>
        <p:spPr>
          <a:xfrm>
            <a:off x="6381524" y="3122035"/>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8" name="Rectangle 357">
            <a:extLst>
              <a:ext uri="{FF2B5EF4-FFF2-40B4-BE49-F238E27FC236}">
                <a16:creationId xmlns:a16="http://schemas.microsoft.com/office/drawing/2014/main" id="{A98749C0-391E-1647-9544-1E82DBD5AB78}"/>
              </a:ext>
            </a:extLst>
          </p:cNvPr>
          <p:cNvSpPr/>
          <p:nvPr/>
        </p:nvSpPr>
        <p:spPr>
          <a:xfrm>
            <a:off x="6381524" y="2834035"/>
            <a:ext cx="3951439" cy="298585"/>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Software Development</a:t>
            </a:r>
            <a:endParaRPr lang="en-IN" sz="1200" dirty="0">
              <a:solidFill>
                <a:srgbClr val="005585"/>
              </a:solidFill>
              <a:latin typeface="Calibri" panose="020F0502020204030204" pitchFamily="34" charset="0"/>
              <a:cs typeface="Calibri" panose="020F0502020204030204" pitchFamily="34" charset="0"/>
            </a:endParaRPr>
          </a:p>
        </p:txBody>
      </p:sp>
      <p:sp>
        <p:nvSpPr>
          <p:cNvPr id="359" name="Rectangle 358">
            <a:extLst>
              <a:ext uri="{FF2B5EF4-FFF2-40B4-BE49-F238E27FC236}">
                <a16:creationId xmlns:a16="http://schemas.microsoft.com/office/drawing/2014/main" id="{71BBD3BD-22DE-934D-A1F1-305B01817213}"/>
              </a:ext>
            </a:extLst>
          </p:cNvPr>
          <p:cNvSpPr/>
          <p:nvPr/>
        </p:nvSpPr>
        <p:spPr>
          <a:xfrm>
            <a:off x="6921524" y="3266035"/>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0" name="Rectangle 359">
            <a:extLst>
              <a:ext uri="{FF2B5EF4-FFF2-40B4-BE49-F238E27FC236}">
                <a16:creationId xmlns:a16="http://schemas.microsoft.com/office/drawing/2014/main" id="{8DC95886-A4C5-CF41-A4BA-AAE73E90F4DC}"/>
              </a:ext>
            </a:extLst>
          </p:cNvPr>
          <p:cNvSpPr/>
          <p:nvPr/>
        </p:nvSpPr>
        <p:spPr>
          <a:xfrm>
            <a:off x="8001524" y="3266035"/>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1" name="Rectangle 360">
            <a:extLst>
              <a:ext uri="{FF2B5EF4-FFF2-40B4-BE49-F238E27FC236}">
                <a16:creationId xmlns:a16="http://schemas.microsoft.com/office/drawing/2014/main" id="{DA5079EF-74B7-3D4E-BF8F-949C0E048569}"/>
              </a:ext>
            </a:extLst>
          </p:cNvPr>
          <p:cNvSpPr/>
          <p:nvPr/>
        </p:nvSpPr>
        <p:spPr>
          <a:xfrm>
            <a:off x="9081524" y="3266035"/>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2" name="Rectangle 361">
            <a:extLst>
              <a:ext uri="{FF2B5EF4-FFF2-40B4-BE49-F238E27FC236}">
                <a16:creationId xmlns:a16="http://schemas.microsoft.com/office/drawing/2014/main" id="{F37D80B1-15C5-6849-98F4-8D204757A701}"/>
              </a:ext>
            </a:extLst>
          </p:cNvPr>
          <p:cNvSpPr/>
          <p:nvPr/>
        </p:nvSpPr>
        <p:spPr>
          <a:xfrm>
            <a:off x="10161524" y="3266035"/>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63" name="Rectangle 362">
            <a:extLst>
              <a:ext uri="{FF2B5EF4-FFF2-40B4-BE49-F238E27FC236}">
                <a16:creationId xmlns:a16="http://schemas.microsoft.com/office/drawing/2014/main" id="{5BC15E81-E444-8446-87E6-6C50D89E7C3E}"/>
              </a:ext>
            </a:extLst>
          </p:cNvPr>
          <p:cNvSpPr/>
          <p:nvPr/>
        </p:nvSpPr>
        <p:spPr>
          <a:xfrm>
            <a:off x="6921524" y="3698035"/>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Atlassian JIRA</a:t>
            </a:r>
            <a:endParaRPr lang="en-IN" sz="1200" dirty="0">
              <a:solidFill>
                <a:srgbClr val="000000"/>
              </a:solidFill>
              <a:latin typeface="Calibri" panose="020F0502020204030204" pitchFamily="34" charset="0"/>
              <a:cs typeface="Calibri" panose="020F0502020204030204" pitchFamily="34" charset="0"/>
            </a:endParaRPr>
          </a:p>
        </p:txBody>
      </p:sp>
      <p:sp>
        <p:nvSpPr>
          <p:cNvPr id="364" name="Rectangle 363">
            <a:extLst>
              <a:ext uri="{FF2B5EF4-FFF2-40B4-BE49-F238E27FC236}">
                <a16:creationId xmlns:a16="http://schemas.microsoft.com/office/drawing/2014/main" id="{88520211-2EC6-2446-8786-0A5D07A12AB2}"/>
              </a:ext>
            </a:extLst>
          </p:cNvPr>
          <p:cNvSpPr/>
          <p:nvPr/>
        </p:nvSpPr>
        <p:spPr>
          <a:xfrm>
            <a:off x="8001524" y="3698035"/>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Django</a:t>
            </a:r>
            <a:endParaRPr lang="en-IN" sz="1200" dirty="0">
              <a:solidFill>
                <a:srgbClr val="000000"/>
              </a:solidFill>
              <a:latin typeface="Calibri" panose="020F0502020204030204" pitchFamily="34" charset="0"/>
              <a:cs typeface="Calibri" panose="020F0502020204030204" pitchFamily="34" charset="0"/>
            </a:endParaRPr>
          </a:p>
        </p:txBody>
      </p:sp>
      <p:sp>
        <p:nvSpPr>
          <p:cNvPr id="365" name="Rectangle 364">
            <a:extLst>
              <a:ext uri="{FF2B5EF4-FFF2-40B4-BE49-F238E27FC236}">
                <a16:creationId xmlns:a16="http://schemas.microsoft.com/office/drawing/2014/main" id="{C3ECFC49-3B36-D24F-A8DB-21B0B529D304}"/>
              </a:ext>
            </a:extLst>
          </p:cNvPr>
          <p:cNvSpPr/>
          <p:nvPr/>
        </p:nvSpPr>
        <p:spPr>
          <a:xfrm>
            <a:off x="9081524" y="3698035"/>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Heyflow</a:t>
            </a:r>
            <a:endParaRPr lang="en-IN" sz="1200" dirty="0">
              <a:solidFill>
                <a:srgbClr val="000000"/>
              </a:solidFill>
              <a:latin typeface="Calibri" panose="020F0502020204030204" pitchFamily="34" charset="0"/>
              <a:cs typeface="Calibri" panose="020F0502020204030204" pitchFamily="34" charset="0"/>
            </a:endParaRPr>
          </a:p>
        </p:txBody>
      </p:sp>
      <p:sp>
        <p:nvSpPr>
          <p:cNvPr id="366" name="Rectangle 365">
            <a:extLst>
              <a:ext uri="{FF2B5EF4-FFF2-40B4-BE49-F238E27FC236}">
                <a16:creationId xmlns:a16="http://schemas.microsoft.com/office/drawing/2014/main" id="{61AC30BE-3FF5-FE42-97B5-B5DDC33E7CD9}"/>
              </a:ext>
            </a:extLst>
          </p:cNvPr>
          <p:cNvSpPr/>
          <p:nvPr/>
        </p:nvSpPr>
        <p:spPr>
          <a:xfrm>
            <a:off x="10161524" y="3698035"/>
            <a:ext cx="985979" cy="410802"/>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k6</a:t>
            </a:r>
            <a:endParaRPr lang="en-IN" sz="1200" dirty="0">
              <a:solidFill>
                <a:srgbClr val="000000"/>
              </a:solidFill>
              <a:latin typeface="Calibri" panose="020F0502020204030204" pitchFamily="34" charset="0"/>
              <a:cs typeface="Calibri" panose="020F0502020204030204" pitchFamily="34" charset="0"/>
            </a:endParaRPr>
          </a:p>
        </p:txBody>
      </p:sp>
      <p:sp>
        <p:nvSpPr>
          <p:cNvPr id="367" name="Rectangle 366">
            <a:extLst>
              <a:ext uri="{FF2B5EF4-FFF2-40B4-BE49-F238E27FC236}">
                <a16:creationId xmlns:a16="http://schemas.microsoft.com/office/drawing/2014/main" id="{408D72E8-B3C5-1248-90D0-99368FB0BF40}"/>
              </a:ext>
            </a:extLst>
          </p:cNvPr>
          <p:cNvSpPr/>
          <p:nvPr/>
        </p:nvSpPr>
        <p:spPr>
          <a:xfrm>
            <a:off x="441524" y="4610443"/>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8" name="Rectangle 367">
            <a:extLst>
              <a:ext uri="{FF2B5EF4-FFF2-40B4-BE49-F238E27FC236}">
                <a16:creationId xmlns:a16="http://schemas.microsoft.com/office/drawing/2014/main" id="{39B1BADE-A4E6-E64C-B235-B25C315F1C1C}"/>
              </a:ext>
            </a:extLst>
          </p:cNvPr>
          <p:cNvSpPr/>
          <p:nvPr/>
        </p:nvSpPr>
        <p:spPr>
          <a:xfrm>
            <a:off x="441524" y="4358443"/>
            <a:ext cx="3975117" cy="29889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Supply Chain &amp; Logistics Software</a:t>
            </a:r>
            <a:endParaRPr lang="en-IN" sz="1200" dirty="0">
              <a:solidFill>
                <a:srgbClr val="005585"/>
              </a:solidFill>
              <a:latin typeface="Calibri" panose="020F0502020204030204" pitchFamily="34" charset="0"/>
              <a:cs typeface="Calibri" panose="020F0502020204030204" pitchFamily="34" charset="0"/>
            </a:endParaRPr>
          </a:p>
        </p:txBody>
      </p:sp>
      <p:sp>
        <p:nvSpPr>
          <p:cNvPr id="369" name="Rectangle 368">
            <a:extLst>
              <a:ext uri="{FF2B5EF4-FFF2-40B4-BE49-F238E27FC236}">
                <a16:creationId xmlns:a16="http://schemas.microsoft.com/office/drawing/2014/main" id="{9D7AC48C-FA85-1444-904A-0B23CD6D769F}"/>
              </a:ext>
            </a:extLst>
          </p:cNvPr>
          <p:cNvSpPr/>
          <p:nvPr/>
        </p:nvSpPr>
        <p:spPr>
          <a:xfrm>
            <a:off x="981524" y="4754443"/>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0" name="Rectangle 369">
            <a:extLst>
              <a:ext uri="{FF2B5EF4-FFF2-40B4-BE49-F238E27FC236}">
                <a16:creationId xmlns:a16="http://schemas.microsoft.com/office/drawing/2014/main" id="{C41C3E55-04C9-5C43-B7A0-595D02010A14}"/>
              </a:ext>
            </a:extLst>
          </p:cNvPr>
          <p:cNvSpPr/>
          <p:nvPr/>
        </p:nvSpPr>
        <p:spPr>
          <a:xfrm>
            <a:off x="2061524" y="4754443"/>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1" name="Rectangle 370">
            <a:extLst>
              <a:ext uri="{FF2B5EF4-FFF2-40B4-BE49-F238E27FC236}">
                <a16:creationId xmlns:a16="http://schemas.microsoft.com/office/drawing/2014/main" id="{A6EA8A69-919B-0642-A94D-0EE0C1CE4129}"/>
              </a:ext>
            </a:extLst>
          </p:cNvPr>
          <p:cNvSpPr/>
          <p:nvPr/>
        </p:nvSpPr>
        <p:spPr>
          <a:xfrm>
            <a:off x="3141524" y="4754443"/>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2" name="Rectangle 371">
            <a:extLst>
              <a:ext uri="{FF2B5EF4-FFF2-40B4-BE49-F238E27FC236}">
                <a16:creationId xmlns:a16="http://schemas.microsoft.com/office/drawing/2014/main" id="{7BC17D0A-0237-DD41-8DF0-5260DC18EBFE}"/>
              </a:ext>
            </a:extLst>
          </p:cNvPr>
          <p:cNvSpPr/>
          <p:nvPr/>
        </p:nvSpPr>
        <p:spPr>
          <a:xfrm>
            <a:off x="4221524" y="4754443"/>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3" name="Rectangle 372">
            <a:extLst>
              <a:ext uri="{FF2B5EF4-FFF2-40B4-BE49-F238E27FC236}">
                <a16:creationId xmlns:a16="http://schemas.microsoft.com/office/drawing/2014/main" id="{82E21894-1F72-1F44-BA8C-3857BA919FAF}"/>
              </a:ext>
            </a:extLst>
          </p:cNvPr>
          <p:cNvSpPr/>
          <p:nvPr/>
        </p:nvSpPr>
        <p:spPr>
          <a:xfrm>
            <a:off x="981524" y="5186443"/>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Oracle SCM Cloud</a:t>
            </a:r>
            <a:endParaRPr lang="en-IN" sz="1200" dirty="0">
              <a:solidFill>
                <a:srgbClr val="000000"/>
              </a:solidFill>
              <a:latin typeface="Calibri" panose="020F0502020204030204" pitchFamily="34" charset="0"/>
              <a:cs typeface="Calibri" panose="020F0502020204030204" pitchFamily="34" charset="0"/>
            </a:endParaRPr>
          </a:p>
        </p:txBody>
      </p:sp>
      <p:sp>
        <p:nvSpPr>
          <p:cNvPr id="374" name="Rectangle 373">
            <a:extLst>
              <a:ext uri="{FF2B5EF4-FFF2-40B4-BE49-F238E27FC236}">
                <a16:creationId xmlns:a16="http://schemas.microsoft.com/office/drawing/2014/main" id="{60A921DE-B5A2-574B-9F97-118A5B013926}"/>
              </a:ext>
            </a:extLst>
          </p:cNvPr>
          <p:cNvSpPr/>
          <p:nvPr/>
        </p:nvSpPr>
        <p:spPr>
          <a:xfrm>
            <a:off x="2061524" y="5186443"/>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5" name="Rectangle 374">
            <a:extLst>
              <a:ext uri="{FF2B5EF4-FFF2-40B4-BE49-F238E27FC236}">
                <a16:creationId xmlns:a16="http://schemas.microsoft.com/office/drawing/2014/main" id="{68F65966-5F7B-2245-A38F-A3B2CA4C462D}"/>
              </a:ext>
            </a:extLst>
          </p:cNvPr>
          <p:cNvSpPr/>
          <p:nvPr/>
        </p:nvSpPr>
        <p:spPr>
          <a:xfrm>
            <a:off x="3141524" y="5186443"/>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76" name="Rectangle 375">
            <a:extLst>
              <a:ext uri="{FF2B5EF4-FFF2-40B4-BE49-F238E27FC236}">
                <a16:creationId xmlns:a16="http://schemas.microsoft.com/office/drawing/2014/main" id="{C87F0FB0-DAD5-154F-8A74-C51FC3806134}"/>
              </a:ext>
            </a:extLst>
          </p:cNvPr>
          <p:cNvSpPr/>
          <p:nvPr/>
        </p:nvSpPr>
        <p:spPr>
          <a:xfrm>
            <a:off x="4221524" y="5186443"/>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87" name="Rectangle 386">
            <a:extLst>
              <a:ext uri="{FF2B5EF4-FFF2-40B4-BE49-F238E27FC236}">
                <a16:creationId xmlns:a16="http://schemas.microsoft.com/office/drawing/2014/main" id="{C25E1121-522C-6A40-8D02-0C736FCBA436}"/>
              </a:ext>
            </a:extLst>
          </p:cNvPr>
          <p:cNvSpPr/>
          <p:nvPr/>
        </p:nvSpPr>
        <p:spPr>
          <a:xfrm>
            <a:off x="6381524" y="4646443"/>
            <a:ext cx="5400000" cy="1080000"/>
          </a:xfrm>
          <a:prstGeom prst="rect">
            <a:avLst/>
          </a:prstGeom>
          <a:solidFill>
            <a:schemeClr val="bg1"/>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88" name="Rectangle 387">
            <a:extLst>
              <a:ext uri="{FF2B5EF4-FFF2-40B4-BE49-F238E27FC236}">
                <a16:creationId xmlns:a16="http://schemas.microsoft.com/office/drawing/2014/main" id="{F77BBAC3-521B-1844-A374-79402326228F}"/>
              </a:ext>
            </a:extLst>
          </p:cNvPr>
          <p:cNvSpPr/>
          <p:nvPr/>
        </p:nvSpPr>
        <p:spPr>
          <a:xfrm>
            <a:off x="6381524" y="4358443"/>
            <a:ext cx="3923505" cy="31527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5585"/>
                </a:solidFill>
                <a:latin typeface="calibri" panose="020F0502020204030204" pitchFamily="34" charset="0"/>
                <a:cs typeface="Calibri" panose="020F0502020204030204" pitchFamily="34" charset="0"/>
              </a:rPr>
              <a:t>Talent Intelligence Platform</a:t>
            </a:r>
            <a:endParaRPr lang="en-IN" sz="1200" dirty="0">
              <a:solidFill>
                <a:srgbClr val="005585"/>
              </a:solidFill>
              <a:latin typeface="Calibri" panose="020F0502020204030204" pitchFamily="34" charset="0"/>
              <a:cs typeface="Calibri" panose="020F0502020204030204" pitchFamily="34" charset="0"/>
            </a:endParaRPr>
          </a:p>
        </p:txBody>
      </p:sp>
      <p:sp>
        <p:nvSpPr>
          <p:cNvPr id="389" name="Rectangle 388">
            <a:extLst>
              <a:ext uri="{FF2B5EF4-FFF2-40B4-BE49-F238E27FC236}">
                <a16:creationId xmlns:a16="http://schemas.microsoft.com/office/drawing/2014/main" id="{CCBD23E2-C68F-AA41-B386-954D5A30116E}"/>
              </a:ext>
            </a:extLst>
          </p:cNvPr>
          <p:cNvSpPr/>
          <p:nvPr/>
        </p:nvSpPr>
        <p:spPr>
          <a:xfrm>
            <a:off x="6921524" y="4790443"/>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0" name="Rectangle 389">
            <a:extLst>
              <a:ext uri="{FF2B5EF4-FFF2-40B4-BE49-F238E27FC236}">
                <a16:creationId xmlns:a16="http://schemas.microsoft.com/office/drawing/2014/main" id="{1A7BB21A-54DE-0540-9E45-0B2798C2A65D}"/>
              </a:ext>
            </a:extLst>
          </p:cNvPr>
          <p:cNvSpPr/>
          <p:nvPr/>
        </p:nvSpPr>
        <p:spPr>
          <a:xfrm>
            <a:off x="8001524" y="4790443"/>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1" name="Rectangle 390">
            <a:extLst>
              <a:ext uri="{FF2B5EF4-FFF2-40B4-BE49-F238E27FC236}">
                <a16:creationId xmlns:a16="http://schemas.microsoft.com/office/drawing/2014/main" id="{83831286-4983-EE48-B3B5-44D530E397B0}"/>
              </a:ext>
            </a:extLst>
          </p:cNvPr>
          <p:cNvSpPr/>
          <p:nvPr/>
        </p:nvSpPr>
        <p:spPr>
          <a:xfrm>
            <a:off x="9081524" y="4790443"/>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2" name="Rectangle 391">
            <a:extLst>
              <a:ext uri="{FF2B5EF4-FFF2-40B4-BE49-F238E27FC236}">
                <a16:creationId xmlns:a16="http://schemas.microsoft.com/office/drawing/2014/main" id="{E6D204F5-4831-5148-B70F-D1D1B9684683}"/>
              </a:ext>
            </a:extLst>
          </p:cNvPr>
          <p:cNvSpPr/>
          <p:nvPr/>
        </p:nvSpPr>
        <p:spPr>
          <a:xfrm>
            <a:off x="10161524" y="4790443"/>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3" name="Rectangle 392">
            <a:extLst>
              <a:ext uri="{FF2B5EF4-FFF2-40B4-BE49-F238E27FC236}">
                <a16:creationId xmlns:a16="http://schemas.microsoft.com/office/drawing/2014/main" id="{04640DF7-4687-054D-BD5C-EB58CAB9741E}"/>
              </a:ext>
            </a:extLst>
          </p:cNvPr>
          <p:cNvSpPr/>
          <p:nvPr/>
        </p:nvSpPr>
        <p:spPr>
          <a:xfrm>
            <a:off x="6921524" y="5222443"/>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800" b="0" i="0" u="none" dirty="0">
                <a:solidFill>
                  <a:srgbClr val="000000"/>
                </a:solidFill>
                <a:latin typeface="Calibri" panose="020B0604020202020204" pitchFamily="34" charset="0"/>
                <a:cs typeface="Arial" panose="020B0604020202020204" pitchFamily="34" charset="0"/>
              </a:rPr>
              <a:t>LinkedIn Talent Insights</a:t>
            </a:r>
            <a:endParaRPr lang="en-IN" sz="1200" dirty="0">
              <a:solidFill>
                <a:srgbClr val="000000"/>
              </a:solidFill>
              <a:latin typeface="Calibri" panose="020F0502020204030204" pitchFamily="34" charset="0"/>
              <a:cs typeface="Calibri" panose="020F0502020204030204" pitchFamily="34" charset="0"/>
            </a:endParaRPr>
          </a:p>
        </p:txBody>
      </p:sp>
      <p:sp>
        <p:nvSpPr>
          <p:cNvPr id="394" name="Rectangle 393">
            <a:extLst>
              <a:ext uri="{FF2B5EF4-FFF2-40B4-BE49-F238E27FC236}">
                <a16:creationId xmlns:a16="http://schemas.microsoft.com/office/drawing/2014/main" id="{66CA35DF-6000-0340-85A8-C9E864E1164D}"/>
              </a:ext>
            </a:extLst>
          </p:cNvPr>
          <p:cNvSpPr/>
          <p:nvPr/>
        </p:nvSpPr>
        <p:spPr>
          <a:xfrm>
            <a:off x="8001524" y="5222443"/>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5" name="Rectangle 394">
            <a:extLst>
              <a:ext uri="{FF2B5EF4-FFF2-40B4-BE49-F238E27FC236}">
                <a16:creationId xmlns:a16="http://schemas.microsoft.com/office/drawing/2014/main" id="{220ADEEC-6B80-914B-ACDC-583BEFE1DFE2}"/>
              </a:ext>
            </a:extLst>
          </p:cNvPr>
          <p:cNvSpPr/>
          <p:nvPr/>
        </p:nvSpPr>
        <p:spPr>
          <a:xfrm>
            <a:off x="9081524" y="5222443"/>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396" name="Rectangle 395">
            <a:extLst>
              <a:ext uri="{FF2B5EF4-FFF2-40B4-BE49-F238E27FC236}">
                <a16:creationId xmlns:a16="http://schemas.microsoft.com/office/drawing/2014/main" id="{676F2031-BACD-954B-BC71-3315E7838B32}"/>
              </a:ext>
            </a:extLst>
          </p:cNvPr>
          <p:cNvSpPr/>
          <p:nvPr/>
        </p:nvSpPr>
        <p:spPr>
          <a:xfrm>
            <a:off x="10161524" y="5222443"/>
            <a:ext cx="900000" cy="4320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EF8E92D8-8945-6713-ACE3-EA4BDBDB65C4}"/>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tools listed above are not exhaustive.</a:t>
            </a:r>
          </a:p>
        </p:txBody>
      </p:sp>
      <p:sp>
        <p:nvSpPr>
          <p:cNvPr id="5" name="Title 1">
            <a:extLst>
              <a:ext uri="{FF2B5EF4-FFF2-40B4-BE49-F238E27FC236}">
                <a16:creationId xmlns:a16="http://schemas.microsoft.com/office/drawing/2014/main" id="{A93F7E8E-983F-0005-3AE1-52F9FAF84FDA}"/>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Technology Stack</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pic>
        <p:nvPicPr>
          <p:cNvPr id="397" name="Picture 396" descr="image.png"/>
          <p:cNvPicPr>
            <a:picLocks noChangeAspect="1"/>
          </p:cNvPicPr>
          <p:nvPr/>
        </p:nvPicPr>
        <p:blipFill>
          <a:blip r:embed="rId2"/>
          <a:stretch>
            <a:fillRect/>
          </a:stretch>
        </p:blipFill>
        <p:spPr>
          <a:xfrm>
            <a:off x="1215624" y="1727659"/>
            <a:ext cx="431800" cy="431800"/>
          </a:xfrm>
          <a:prstGeom prst="rect">
            <a:avLst/>
          </a:prstGeom>
        </p:spPr>
      </p:pic>
      <p:pic>
        <p:nvPicPr>
          <p:cNvPr id="398" name="Picture 397" descr="image.png"/>
          <p:cNvPicPr>
            <a:picLocks noChangeAspect="1"/>
          </p:cNvPicPr>
          <p:nvPr/>
        </p:nvPicPr>
        <p:blipFill>
          <a:blip r:embed="rId3"/>
          <a:stretch>
            <a:fillRect/>
          </a:stretch>
        </p:blipFill>
        <p:spPr>
          <a:xfrm>
            <a:off x="2295624" y="1727659"/>
            <a:ext cx="431800" cy="431800"/>
          </a:xfrm>
          <a:prstGeom prst="rect">
            <a:avLst/>
          </a:prstGeom>
        </p:spPr>
      </p:pic>
      <p:pic>
        <p:nvPicPr>
          <p:cNvPr id="399" name="Picture 398" descr="image.png"/>
          <p:cNvPicPr>
            <a:picLocks noChangeAspect="1"/>
          </p:cNvPicPr>
          <p:nvPr/>
        </p:nvPicPr>
        <p:blipFill>
          <a:blip r:embed="rId4"/>
          <a:stretch>
            <a:fillRect/>
          </a:stretch>
        </p:blipFill>
        <p:spPr>
          <a:xfrm>
            <a:off x="3375624" y="1727659"/>
            <a:ext cx="431800" cy="431800"/>
          </a:xfrm>
          <a:prstGeom prst="rect">
            <a:avLst/>
          </a:prstGeom>
        </p:spPr>
      </p:pic>
      <p:pic>
        <p:nvPicPr>
          <p:cNvPr id="400" name="Picture 399" descr="image.png"/>
          <p:cNvPicPr>
            <a:picLocks noChangeAspect="1"/>
          </p:cNvPicPr>
          <p:nvPr/>
        </p:nvPicPr>
        <p:blipFill>
          <a:blip r:embed="rId5"/>
          <a:stretch>
            <a:fillRect/>
          </a:stretch>
        </p:blipFill>
        <p:spPr>
          <a:xfrm>
            <a:off x="4455624" y="1727659"/>
            <a:ext cx="431800" cy="431800"/>
          </a:xfrm>
          <a:prstGeom prst="rect">
            <a:avLst/>
          </a:prstGeom>
        </p:spPr>
      </p:pic>
      <p:pic>
        <p:nvPicPr>
          <p:cNvPr id="401" name="Picture 400" descr="image.png"/>
          <p:cNvPicPr>
            <a:picLocks noChangeAspect="1"/>
          </p:cNvPicPr>
          <p:nvPr/>
        </p:nvPicPr>
        <p:blipFill>
          <a:blip r:embed="rId6"/>
          <a:stretch>
            <a:fillRect/>
          </a:stretch>
        </p:blipFill>
        <p:spPr>
          <a:xfrm>
            <a:off x="7155624" y="1727659"/>
            <a:ext cx="431800" cy="431800"/>
          </a:xfrm>
          <a:prstGeom prst="rect">
            <a:avLst/>
          </a:prstGeom>
        </p:spPr>
      </p:pic>
      <p:pic>
        <p:nvPicPr>
          <p:cNvPr id="402" name="Picture 401" descr="image.png"/>
          <p:cNvPicPr>
            <a:picLocks noChangeAspect="1"/>
          </p:cNvPicPr>
          <p:nvPr/>
        </p:nvPicPr>
        <p:blipFill>
          <a:blip r:embed="rId7"/>
          <a:stretch>
            <a:fillRect/>
          </a:stretch>
        </p:blipFill>
        <p:spPr>
          <a:xfrm>
            <a:off x="8235624" y="1727659"/>
            <a:ext cx="431800" cy="431800"/>
          </a:xfrm>
          <a:prstGeom prst="rect">
            <a:avLst/>
          </a:prstGeom>
        </p:spPr>
      </p:pic>
      <p:pic>
        <p:nvPicPr>
          <p:cNvPr id="403" name="Picture 402" descr="image.png"/>
          <p:cNvPicPr>
            <a:picLocks noChangeAspect="1"/>
          </p:cNvPicPr>
          <p:nvPr/>
        </p:nvPicPr>
        <p:blipFill>
          <a:blip r:embed="rId8"/>
          <a:stretch>
            <a:fillRect/>
          </a:stretch>
        </p:blipFill>
        <p:spPr>
          <a:xfrm>
            <a:off x="9315624" y="1727216"/>
            <a:ext cx="431800" cy="431800"/>
          </a:xfrm>
          <a:prstGeom prst="rect">
            <a:avLst/>
          </a:prstGeom>
        </p:spPr>
      </p:pic>
      <p:pic>
        <p:nvPicPr>
          <p:cNvPr id="404" name="Picture 403" descr="image.png"/>
          <p:cNvPicPr>
            <a:picLocks noChangeAspect="1"/>
          </p:cNvPicPr>
          <p:nvPr/>
        </p:nvPicPr>
        <p:blipFill>
          <a:blip r:embed="rId9"/>
          <a:stretch>
            <a:fillRect/>
          </a:stretch>
        </p:blipFill>
        <p:spPr>
          <a:xfrm>
            <a:off x="10395624" y="1727659"/>
            <a:ext cx="431800" cy="431800"/>
          </a:xfrm>
          <a:prstGeom prst="rect">
            <a:avLst/>
          </a:prstGeom>
        </p:spPr>
      </p:pic>
      <p:pic>
        <p:nvPicPr>
          <p:cNvPr id="405" name="Picture 404" descr="image.png"/>
          <p:cNvPicPr>
            <a:picLocks noChangeAspect="1"/>
          </p:cNvPicPr>
          <p:nvPr/>
        </p:nvPicPr>
        <p:blipFill>
          <a:blip r:embed="rId10"/>
          <a:stretch>
            <a:fillRect/>
          </a:stretch>
        </p:blipFill>
        <p:spPr>
          <a:xfrm>
            <a:off x="1228324" y="3230135"/>
            <a:ext cx="406400" cy="431800"/>
          </a:xfrm>
          <a:prstGeom prst="rect">
            <a:avLst/>
          </a:prstGeom>
        </p:spPr>
      </p:pic>
      <p:pic>
        <p:nvPicPr>
          <p:cNvPr id="406" name="Picture 405" descr="image.png"/>
          <p:cNvPicPr>
            <a:picLocks noChangeAspect="1"/>
          </p:cNvPicPr>
          <p:nvPr/>
        </p:nvPicPr>
        <p:blipFill>
          <a:blip r:embed="rId11"/>
          <a:stretch>
            <a:fillRect/>
          </a:stretch>
        </p:blipFill>
        <p:spPr>
          <a:xfrm>
            <a:off x="6984174" y="3266135"/>
            <a:ext cx="774700" cy="431800"/>
          </a:xfrm>
          <a:prstGeom prst="rect">
            <a:avLst/>
          </a:prstGeom>
        </p:spPr>
      </p:pic>
      <p:pic>
        <p:nvPicPr>
          <p:cNvPr id="407" name="Picture 406" descr="image.png"/>
          <p:cNvPicPr>
            <a:picLocks noChangeAspect="1"/>
          </p:cNvPicPr>
          <p:nvPr/>
        </p:nvPicPr>
        <p:blipFill>
          <a:blip r:embed="rId12"/>
          <a:stretch>
            <a:fillRect/>
          </a:stretch>
        </p:blipFill>
        <p:spPr>
          <a:xfrm>
            <a:off x="8007024" y="3285185"/>
            <a:ext cx="889000" cy="393700"/>
          </a:xfrm>
          <a:prstGeom prst="rect">
            <a:avLst/>
          </a:prstGeom>
        </p:spPr>
      </p:pic>
      <p:pic>
        <p:nvPicPr>
          <p:cNvPr id="408" name="Picture 407" descr="image.png"/>
          <p:cNvPicPr>
            <a:picLocks noChangeAspect="1"/>
          </p:cNvPicPr>
          <p:nvPr/>
        </p:nvPicPr>
        <p:blipFill>
          <a:blip r:embed="rId13"/>
          <a:stretch>
            <a:fillRect/>
          </a:stretch>
        </p:blipFill>
        <p:spPr>
          <a:xfrm>
            <a:off x="9315624" y="3266135"/>
            <a:ext cx="431800" cy="431800"/>
          </a:xfrm>
          <a:prstGeom prst="rect">
            <a:avLst/>
          </a:prstGeom>
        </p:spPr>
      </p:pic>
      <p:pic>
        <p:nvPicPr>
          <p:cNvPr id="409" name="Picture 408" descr="image.png"/>
          <p:cNvPicPr>
            <a:picLocks noChangeAspect="1"/>
          </p:cNvPicPr>
          <p:nvPr/>
        </p:nvPicPr>
        <p:blipFill>
          <a:blip r:embed="rId14"/>
          <a:stretch>
            <a:fillRect/>
          </a:stretch>
        </p:blipFill>
        <p:spPr>
          <a:xfrm>
            <a:off x="10395624" y="3266135"/>
            <a:ext cx="431800" cy="431800"/>
          </a:xfrm>
          <a:prstGeom prst="rect">
            <a:avLst/>
          </a:prstGeom>
        </p:spPr>
      </p:pic>
      <p:pic>
        <p:nvPicPr>
          <p:cNvPr id="410" name="Picture 409" descr="image.png"/>
          <p:cNvPicPr>
            <a:picLocks noChangeAspect="1"/>
          </p:cNvPicPr>
          <p:nvPr/>
        </p:nvPicPr>
        <p:blipFill>
          <a:blip r:embed="rId15"/>
          <a:stretch>
            <a:fillRect/>
          </a:stretch>
        </p:blipFill>
        <p:spPr>
          <a:xfrm>
            <a:off x="987024" y="4760893"/>
            <a:ext cx="889000" cy="419100"/>
          </a:xfrm>
          <a:prstGeom prst="rect">
            <a:avLst/>
          </a:prstGeom>
        </p:spPr>
      </p:pic>
      <p:pic>
        <p:nvPicPr>
          <p:cNvPr id="411" name="Picture 410" descr="image.png"/>
          <p:cNvPicPr>
            <a:picLocks noChangeAspect="1"/>
          </p:cNvPicPr>
          <p:nvPr/>
        </p:nvPicPr>
        <p:blipFill>
          <a:blip r:embed="rId16"/>
          <a:stretch>
            <a:fillRect/>
          </a:stretch>
        </p:blipFill>
        <p:spPr>
          <a:xfrm>
            <a:off x="7155624" y="4790543"/>
            <a:ext cx="431800" cy="431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2"/>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82</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531</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1,387</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~69.3%</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Customer Support &amp; Service Footprint for Flutter Entertainment plc</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7</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25</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6</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West Yorkshire, United Kingdom
Greater London, United Kingdom
Sofia City, Bulgaria
Tirana, Albania
Tyne and Wear, United Kingdom</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Rio Grande do Sul Area, Brazil
Portland, Oregon Area, United States
Kansas City Metropolitan Area, United States
Greater New York City Area, United States
San Francisco Bay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Hyderabad Area, India
Greater Darwin Area, Australia
Greater Melbourne Area, Australia
Bengaluru Area, India
Greater Sydney Area, Australia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Customer Support &amp; Service</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2,000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~4.1%</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u="none" dirty="0">
                <a:solidFill>
                  <a:srgbClr val="FFFFFF"/>
                </a:solidFill>
                <a:latin typeface="Calibiri"/>
              </a:rPr>
              <a:t>~26.6%</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i="0" u="none">
                <a:solidFill>
                  <a:srgbClr val="004DB6"/>
                </a:solidFill>
                <a:latin typeface="calibri"/>
              </a:rPr>
              <a:t>Greater London, United Kingdom</a:t>
            </a:r>
            <a:r>
              <a:rPr sz="1000" b="0" i="0" u="none">
                <a:solidFill>
                  <a:srgbClr val="000000"/>
                </a:solidFill>
                <a:latin typeface="calibri"/>
              </a:rPr>
              <a:t>
•  Customer Service &amp; Support
•  Product Installation, Maintenance &amp; Technical Support
•  Customer Success</a:t>
            </a:r>
            <a:r>
              <a:rPr sz="1000" b="1" i="0" u="none">
                <a:solidFill>
                  <a:srgbClr val="004DB6"/>
                </a:solidFill>
                <a:latin typeface="calibri"/>
              </a:rPr>
              <a:t>
West Yorkshire, United Kingdom</a:t>
            </a:r>
            <a:r>
              <a:rPr sz="1000" b="0" i="0" u="none">
                <a:solidFill>
                  <a:srgbClr val="000000"/>
                </a:solidFill>
                <a:latin typeface="calibri"/>
              </a:rPr>
              <a:t>
•  Customer Service &amp; Support
•  Customer Success
•  Product Installation, Maintenance &amp; Technical Support</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38</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2"/>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137</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348</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2,380</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~83.1%</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Sales &amp; Marketing Footprint for Flutter Entertainment plc</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5</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22</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8</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West Yorkshire, United Kingdom
Greater London, United Kingdom
Milan Area, Italy
Dublin, Ireland
Sofia City, Bulgaria</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Kansas City Metropolitan Area, United States
Greater Philadelphia Area, United States
Federal District Area, Brazil
Greater New York City Area, United States
Greater Los Angeles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Melbourne Area, Australia
Greater Sydney Area, Australia
Hyderabad Area, India
Phnom Penh, Cambodia
Bengaluru Area, India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Sales &amp; Marketing</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2,865</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~4.8%</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u="none" dirty="0">
                <a:solidFill>
                  <a:srgbClr val="FFFFFF"/>
                </a:solidFill>
                <a:latin typeface="Calibiri"/>
              </a:rPr>
              <a:t>~12.1%</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i="0" u="none">
                <a:solidFill>
                  <a:srgbClr val="004DB6"/>
                </a:solidFill>
                <a:latin typeface="calibri"/>
              </a:rPr>
              <a:t>Greater London, United Kingdom</a:t>
            </a:r>
            <a:r>
              <a:rPr sz="1000" b="0" i="0" u="none">
                <a:solidFill>
                  <a:srgbClr val="000000"/>
                </a:solidFill>
                <a:latin typeface="calibri"/>
              </a:rPr>
              <a:t>
•  Marketing Strategy &amp; Brand Management
•  Communication &amp; Public Relation
•  Digital Marketing
•  Account Management
•  Market Research &amp; Intelligence</a:t>
            </a:r>
            <a:r>
              <a:rPr sz="1000" b="1" i="0" u="none">
                <a:solidFill>
                  <a:srgbClr val="004DB6"/>
                </a:solidFill>
                <a:latin typeface="calibri"/>
              </a:rPr>
              <a:t>
West Yorkshire, United Kingdom</a:t>
            </a:r>
            <a:r>
              <a:rPr sz="1000" b="0" i="0" u="none">
                <a:solidFill>
                  <a:srgbClr val="000000"/>
                </a:solidFill>
                <a:latin typeface="calibri"/>
              </a:rPr>
              <a:t>
•  Marketing Strategy &amp; Brand Management
•  Digital Marketing
•  Communication &amp; Public Relation
•  Account Management
•  Market Research &amp; Intelligence</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35</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2"/>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16</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64</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400</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~83.3%</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Finance &amp; Accounting Footprint for Flutter Entertainment plc</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3</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15</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Cluj County, Romania
Isle of Man
West Yorkshire, United Kingdom
Milan Area, Italy
Tirana, Albania</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Kansas City Metropolitan Area, United States
Vancouver Area, Canada
Belcourt, North Dakota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Melbourne Area, Australia
Bengaluru Area, India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Finance &amp; Accounting</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480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~3.3%</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u="none" dirty="0">
                <a:solidFill>
                  <a:srgbClr val="FFFFFF"/>
                </a:solidFill>
                <a:latin typeface="Calibiri"/>
              </a:rPr>
              <a:t>~13.3%</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i="0" u="none">
                <a:solidFill>
                  <a:srgbClr val="004DB6"/>
                </a:solidFill>
                <a:latin typeface="calibri"/>
              </a:rPr>
              <a:t>Isle of Man</a:t>
            </a:r>
            <a:r>
              <a:rPr sz="1000" b="0" i="0" u="none">
                <a:solidFill>
                  <a:srgbClr val="000000"/>
                </a:solidFill>
                <a:latin typeface="calibri"/>
              </a:rPr>
              <a:t>
•  Financial Planning &amp; Analysis
•  General Accounting
•  Accounts Receivable
•  Tax
•  Treasury &amp; Risk</a:t>
            </a:r>
            <a:r>
              <a:rPr sz="1000" b="1" i="0" u="none">
                <a:solidFill>
                  <a:srgbClr val="004DB6"/>
                </a:solidFill>
                <a:latin typeface="calibri"/>
              </a:rPr>
              <a:t>
Cluj County, Romania</a:t>
            </a:r>
            <a:r>
              <a:rPr sz="1000" b="0" i="0" u="none">
                <a:solidFill>
                  <a:srgbClr val="000000"/>
                </a:solidFill>
                <a:latin typeface="calibri"/>
              </a:rPr>
              <a:t>
•  General Accounting
•  Accounts Payable
•  Financial Planning &amp; Analysis
•  Tax</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20</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Pentagon 50">
            <a:extLst>
              <a:ext uri="{FF2B5EF4-FFF2-40B4-BE49-F238E27FC236}">
                <a16:creationId xmlns:a16="http://schemas.microsoft.com/office/drawing/2014/main" id="{DE4A44D4-8B43-77C6-6ED7-4FE2F6B87116}"/>
              </a:ext>
            </a:extLst>
          </p:cNvPr>
          <p:cNvSpPr/>
          <p:nvPr/>
        </p:nvSpPr>
        <p:spPr>
          <a:xfrm>
            <a:off x="60859" y="3042055"/>
            <a:ext cx="1227586" cy="3438256"/>
          </a:xfrm>
          <a:prstGeom prst="homePlate">
            <a:avLst>
              <a:gd name="adj" fmla="val 22380"/>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59" name="Arrow: Pentagon 51">
            <a:extLst>
              <a:ext uri="{FF2B5EF4-FFF2-40B4-BE49-F238E27FC236}">
                <a16:creationId xmlns:a16="http://schemas.microsoft.com/office/drawing/2014/main" id="{874D06CB-D115-E49C-57E4-67D238F477E9}"/>
              </a:ext>
            </a:extLst>
          </p:cNvPr>
          <p:cNvSpPr/>
          <p:nvPr/>
        </p:nvSpPr>
        <p:spPr>
          <a:xfrm>
            <a:off x="60859" y="1002580"/>
            <a:ext cx="1227586" cy="1594845"/>
          </a:xfrm>
          <a:prstGeom prst="homePlate">
            <a:avLst>
              <a:gd name="adj" fmla="val 21159"/>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26019B90-47A2-EF41-30A7-78F1EC5B11FC}"/>
              </a:ext>
            </a:extLst>
          </p:cNvPr>
          <p:cNvSpPr txBox="1"/>
          <p:nvPr/>
        </p:nvSpPr>
        <p:spPr>
          <a:xfrm>
            <a:off x="0" y="1903833"/>
            <a:ext cx="11790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Company Overview</a:t>
            </a:r>
          </a:p>
        </p:txBody>
      </p:sp>
      <p:sp>
        <p:nvSpPr>
          <p:cNvPr id="61" name="Rectangle: Rounded Corners 56">
            <a:extLst>
              <a:ext uri="{FF2B5EF4-FFF2-40B4-BE49-F238E27FC236}">
                <a16:creationId xmlns:a16="http://schemas.microsoft.com/office/drawing/2014/main" id="{52A3362C-3E78-AE2C-7311-78A5AE883407}"/>
              </a:ext>
            </a:extLst>
          </p:cNvPr>
          <p:cNvSpPr/>
          <p:nvPr/>
        </p:nvSpPr>
        <p:spPr>
          <a:xfrm>
            <a:off x="1365667" y="1796129"/>
            <a:ext cx="10593317" cy="707504"/>
          </a:xfrm>
          <a:prstGeom prst="roundRect">
            <a:avLst/>
          </a:prstGeom>
          <a:solidFill>
            <a:schemeClr val="bg1"/>
          </a:solidFill>
          <a:ln>
            <a:solidFill>
              <a:srgbClr val="D0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pic>
        <p:nvPicPr>
          <p:cNvPr id="1024" name="Picture 4" descr="Company Profile Svg Png Icon Free Download (#358304) - OnlineWebFonts.COM">
            <a:extLst>
              <a:ext uri="{FF2B5EF4-FFF2-40B4-BE49-F238E27FC236}">
                <a16:creationId xmlns:a16="http://schemas.microsoft.com/office/drawing/2014/main" id="{1DD06FE2-68B7-573D-7632-FBE4ACC8687C}"/>
              </a:ext>
            </a:extLst>
          </p:cNvPr>
          <p:cNvPicPr>
            <a:picLocks noChangeAspect="1" noChangeArrowheads="1"/>
          </p:cNvPicPr>
          <p:nvPr/>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75157" y="1298961"/>
            <a:ext cx="512527" cy="475132"/>
          </a:xfrm>
          <a:prstGeom prst="rect">
            <a:avLst/>
          </a:prstGeom>
          <a:noFill/>
          <a:extLst>
            <a:ext uri="{909E8E84-426E-40DD-AFC4-6F175D3DCCD1}">
              <a14:hiddenFill xmlns:a14="http://schemas.microsoft.com/office/drawing/2010/main">
                <a:solidFill>
                  <a:srgbClr val="FFFFFF"/>
                </a:solidFill>
              </a14:hiddenFill>
            </a:ext>
          </a:extLst>
        </p:spPr>
      </p:pic>
      <p:sp>
        <p:nvSpPr>
          <p:cNvPr id="1025" name="TextBox 1024">
            <a:extLst>
              <a:ext uri="{FF2B5EF4-FFF2-40B4-BE49-F238E27FC236}">
                <a16:creationId xmlns:a16="http://schemas.microsoft.com/office/drawing/2014/main" id="{5BDB9933-1193-888B-DE1E-71055D7E2A32}"/>
              </a:ext>
            </a:extLst>
          </p:cNvPr>
          <p:cNvSpPr txBox="1"/>
          <p:nvPr/>
        </p:nvSpPr>
        <p:spPr>
          <a:xfrm>
            <a:off x="0" y="4862694"/>
            <a:ext cx="11790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Financial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Snapshot</a:t>
            </a:r>
          </a:p>
        </p:txBody>
      </p:sp>
      <p:pic>
        <p:nvPicPr>
          <p:cNvPr id="1026" name="Picture 6" descr="Transparent Analysis Icon Png - Financial Analysis Icon Png , Free  Transparent Clipart - ClipartKey">
            <a:extLst>
              <a:ext uri="{FF2B5EF4-FFF2-40B4-BE49-F238E27FC236}">
                <a16:creationId xmlns:a16="http://schemas.microsoft.com/office/drawing/2014/main" id="{AE55B96F-0C88-0EA5-3DB5-3D3F11D9E717}"/>
              </a:ext>
            </a:extLst>
          </p:cNvPr>
          <p:cNvPicPr>
            <a:picLocks noChangeAspect="1" noChangeArrowheads="1"/>
          </p:cNvPicPr>
          <p:nvPr/>
        </p:nvPicPr>
        <p:blipFill>
          <a:blip r:embed="rId3" cstate="print">
            <a:clrChange>
              <a:clrFrom>
                <a:srgbClr val="F7F7F7"/>
              </a:clrFrom>
              <a:clrTo>
                <a:srgbClr val="F7F7F7">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38235" y="4233324"/>
            <a:ext cx="502560" cy="509321"/>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Top Corners Rounded 105">
            <a:extLst>
              <a:ext uri="{FF2B5EF4-FFF2-40B4-BE49-F238E27FC236}">
                <a16:creationId xmlns:a16="http://schemas.microsoft.com/office/drawing/2014/main" id="{4ECB043C-7125-2D20-212A-29815E48915E}"/>
              </a:ext>
            </a:extLst>
          </p:cNvPr>
          <p:cNvSpPr/>
          <p:nvPr/>
        </p:nvSpPr>
        <p:spPr>
          <a:xfrm>
            <a:off x="1373427" y="2808855"/>
            <a:ext cx="4086041" cy="304920"/>
          </a:xfrm>
          <a:prstGeom prst="round2SameRect">
            <a:avLst/>
          </a:prstGeom>
          <a:solidFill>
            <a:srgbClr val="44546A"/>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09" rtl="0" eaLnBrk="1" fontAlgn="auto" latinLnBrk="0" hangingPunct="1">
              <a:lnSpc>
                <a:spcPct val="100000"/>
              </a:lnSpc>
              <a:spcBef>
                <a:spcPts val="0"/>
              </a:spcBef>
              <a:spcAft>
                <a:spcPts val="0"/>
              </a:spcAft>
              <a:buClrTx/>
              <a:buSzTx/>
              <a:buFontTx/>
              <a:buNone/>
              <a:tabLst/>
              <a:defRPr/>
            </a:pPr>
            <a:r>
              <a:rPr lang="en-US" sz="1400" b="1" i="0" u="none" kern="0">
                <a:solidFill>
                  <a:srgbClr val="FFFFFF"/>
                </a:solidFill>
                <a:latin typeface="Calibri" panose="020F0502020204030204" pitchFamily="34" charset="0"/>
                <a:cs typeface="Calibri" panose="020F0502020204030204" pitchFamily="34" charset="0"/>
              </a:rPr>
              <a:t>Revenue Vs R&amp;D Spend (FY 2019 - 2023)</a:t>
            </a:r>
            <a:endParaRPr kumimoji="0" lang="en-US" sz="14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cxnSp>
        <p:nvCxnSpPr>
          <p:cNvPr id="1028" name="custom_name=&quot;line-1&quot;">
            <a:extLst>
              <a:ext uri="{FF2B5EF4-FFF2-40B4-BE49-F238E27FC236}">
                <a16:creationId xmlns:a16="http://schemas.microsoft.com/office/drawing/2014/main" id="{F9C793C1-0F02-67AF-03B3-B3CF2AD69001}"/>
              </a:ext>
            </a:extLst>
          </p:cNvPr>
          <p:cNvCxnSpPr>
            <a:cxnSpLocks/>
          </p:cNvCxnSpPr>
          <p:nvPr/>
        </p:nvCxnSpPr>
        <p:spPr>
          <a:xfrm>
            <a:off x="5545245" y="2862907"/>
            <a:ext cx="0" cy="3478702"/>
          </a:xfrm>
          <a:prstGeom prst="line">
            <a:avLst/>
          </a:prstGeom>
          <a:ln w="12700">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53" name="Rectangle 1052">
            <a:extLst>
              <a:ext uri="{FF2B5EF4-FFF2-40B4-BE49-F238E27FC236}">
                <a16:creationId xmlns:a16="http://schemas.microsoft.com/office/drawing/2014/main" id="{77745AB6-4D69-4FFB-B335-5A17C56539AC}"/>
              </a:ext>
            </a:extLst>
          </p:cNvPr>
          <p:cNvSpPr/>
          <p:nvPr/>
        </p:nvSpPr>
        <p:spPr>
          <a:xfrm>
            <a:off x="1984793" y="2112550"/>
            <a:ext cx="1201554" cy="2573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a:solidFill>
                  <a:srgbClr val="000000"/>
                </a:solidFill>
                <a:latin typeface="calibri" panose="020B0604020202020204" pitchFamily="34" charset="0"/>
                <a:cs typeface="Arial" panose="020B0604020202020204" pitchFamily="34" charset="0"/>
              </a:rPr>
              <a:t>2016</a:t>
            </a:r>
            <a:endParaRPr lang="en-IN" sz="1200">
              <a:solidFill>
                <a:srgbClr val="000000"/>
              </a:solidFill>
              <a:latin typeface="Calibri" panose="020F0502020204030204" pitchFamily="34" charset="0"/>
              <a:cs typeface="Calibri" panose="020F0502020204030204" pitchFamily="34" charset="0"/>
            </a:endParaRPr>
          </a:p>
        </p:txBody>
      </p:sp>
      <p:sp>
        <p:nvSpPr>
          <p:cNvPr id="1055" name="Rectangle 1054">
            <a:extLst>
              <a:ext uri="{FF2B5EF4-FFF2-40B4-BE49-F238E27FC236}">
                <a16:creationId xmlns:a16="http://schemas.microsoft.com/office/drawing/2014/main" id="{86D8A4F8-1CEB-6B8F-4C56-05FEC64DA9CF}"/>
              </a:ext>
            </a:extLst>
          </p:cNvPr>
          <p:cNvSpPr/>
          <p:nvPr/>
        </p:nvSpPr>
        <p:spPr>
          <a:xfrm>
            <a:off x="8360924" y="2099741"/>
            <a:ext cx="1690695" cy="26875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0000"/>
                </a:solidFill>
                <a:latin typeface="calibri"/>
                <a:cs typeface="Calibri Light" panose="020F0302020204030204" pitchFamily="34" charset="0"/>
              </a:rPr>
              <a:t>11790.0 USD Million</a:t>
            </a:r>
            <a:endParaRPr lang="en-IN" sz="1200" dirty="0">
              <a:solidFill>
                <a:srgbClr val="000000"/>
              </a:solidFill>
              <a:latin typeface="Calibri" panose="020F0502020204030204" pitchFamily="34" charset="0"/>
              <a:cs typeface="Calibri" panose="020F0502020204030204" pitchFamily="34" charset="0"/>
            </a:endParaRPr>
          </a:p>
        </p:txBody>
      </p:sp>
      <p:sp>
        <p:nvSpPr>
          <p:cNvPr id="1056" name="Rectangle 1055">
            <a:extLst>
              <a:ext uri="{FF2B5EF4-FFF2-40B4-BE49-F238E27FC236}">
                <a16:creationId xmlns:a16="http://schemas.microsoft.com/office/drawing/2014/main" id="{15C5C524-5160-5E8D-797D-B24E32918B43}"/>
              </a:ext>
            </a:extLst>
          </p:cNvPr>
          <p:cNvSpPr/>
          <p:nvPr/>
        </p:nvSpPr>
        <p:spPr>
          <a:xfrm>
            <a:off x="6271737" y="2160845"/>
            <a:ext cx="1821722" cy="21710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a:solidFill>
                  <a:srgbClr val="000000"/>
                </a:solidFill>
                <a:latin typeface="calibri"/>
                <a:cs typeface="Calibri Light" panose="020F0302020204030204" pitchFamily="34" charset="0"/>
              </a:rPr>
              <a:t>~23,053</a:t>
            </a:r>
            <a:endParaRPr lang="en-IN" sz="1200">
              <a:solidFill>
                <a:srgbClr val="000000"/>
              </a:solidFill>
              <a:latin typeface="Calibri" panose="020F0502020204030204" pitchFamily="34" charset="0"/>
              <a:cs typeface="Calibri" panose="020F0502020204030204" pitchFamily="34" charset="0"/>
            </a:endParaRPr>
          </a:p>
        </p:txBody>
      </p:sp>
      <p:sp>
        <p:nvSpPr>
          <p:cNvPr id="1057" name="Rectangle 1056">
            <a:extLst>
              <a:ext uri="{FF2B5EF4-FFF2-40B4-BE49-F238E27FC236}">
                <a16:creationId xmlns:a16="http://schemas.microsoft.com/office/drawing/2014/main" id="{374DFBFA-4371-5646-5F00-6D27D8AA7871}"/>
              </a:ext>
            </a:extLst>
          </p:cNvPr>
          <p:cNvSpPr/>
          <p:nvPr/>
        </p:nvSpPr>
        <p:spPr>
          <a:xfrm>
            <a:off x="3990532" y="2087234"/>
            <a:ext cx="1866929" cy="372695"/>
          </a:xfrm>
          <a:prstGeom prst="rect">
            <a:avLst/>
          </a:prstGeom>
          <a:noFill/>
          <a:ln w="12700" cap="flat" cmpd="sng" algn="ctr">
            <a:noFill/>
            <a:prstDash val="solid"/>
            <a:miter lim="800000"/>
          </a:ln>
          <a:effectLst/>
        </p:spPr>
        <p:txBody>
          <a:bodyPr lIns="90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a:solidFill>
                  <a:srgbClr val="000000"/>
                </a:solidFill>
                <a:latin typeface="calibri" panose="020F0502020204030204" pitchFamily="34" charset="0"/>
                <a:cs typeface="Calibri" panose="020F0502020204030204" pitchFamily="34" charset="0"/>
              </a:rPr>
              <a:t>Greater New York City Area, United States</a:t>
            </a:r>
            <a:endParaRPr lang="en-IN" sz="1200">
              <a:solidFill>
                <a:srgbClr val="000000"/>
              </a:solidFill>
              <a:latin typeface="Calibri" panose="020F0502020204030204" pitchFamily="34" charset="0"/>
              <a:cs typeface="Calibri" panose="020F0502020204030204" pitchFamily="34" charset="0"/>
            </a:endParaRPr>
          </a:p>
        </p:txBody>
      </p:sp>
      <p:sp>
        <p:nvSpPr>
          <p:cNvPr id="1058" name="Rectangle 1057">
            <a:extLst>
              <a:ext uri="{FF2B5EF4-FFF2-40B4-BE49-F238E27FC236}">
                <a16:creationId xmlns:a16="http://schemas.microsoft.com/office/drawing/2014/main" id="{531E4279-2C86-D300-5D5B-D4EA2B1E60EA}"/>
              </a:ext>
            </a:extLst>
          </p:cNvPr>
          <p:cNvSpPr>
            <a:spLocks/>
          </p:cNvSpPr>
          <p:nvPr/>
        </p:nvSpPr>
        <p:spPr>
          <a:xfrm>
            <a:off x="2776881" y="1051180"/>
            <a:ext cx="8875437" cy="613295"/>
          </a:xfrm>
          <a:prstGeom prst="rect">
            <a:avLst/>
          </a:prstGeom>
        </p:spPr>
        <p:txBody>
          <a:bodyPr wrap="square" anchor="ctr">
            <a:noAutofit/>
          </a:bodyPr>
          <a:lstStyle/>
          <a:p>
            <a:pPr lvl="0">
              <a:defRPr/>
            </a:pPr>
            <a:r>
              <a:rPr lang="en-US" sz="1200" b="0" i="0" u="none">
                <a:solidFill>
                  <a:srgbClr val="000000"/>
                </a:solidFill>
                <a:latin typeface="calibri"/>
              </a:rPr>
              <a:t>Flutter Entertainment is an online sports betting and gaming operator.</a:t>
            </a:r>
            <a:endParaRPr kumimoji="0" lang="en-IN" sz="1200" b="0" i="0" u="none" strike="noStrike" kern="1200" cap="none" spc="0" normalizeH="0" baseline="0" noProof="0">
              <a:ln>
                <a:noFill/>
              </a:ln>
              <a:solidFill>
                <a:srgbClr val="000000"/>
              </a:solidFill>
              <a:effectLst/>
              <a:uLnTx/>
              <a:uFillTx/>
              <a:latin typeface="Arial"/>
              <a:ea typeface="+mn-ea"/>
              <a:cs typeface="+mn-cs"/>
            </a:endParaRPr>
          </a:p>
        </p:txBody>
      </p:sp>
      <p:sp>
        <p:nvSpPr>
          <p:cNvPr id="1059" name="TextBox 1058"/>
          <p:cNvSpPr txBox="1"/>
          <p:nvPr/>
        </p:nvSpPr>
        <p:spPr>
          <a:xfrm>
            <a:off x="1294721" y="3095046"/>
            <a:ext cx="3190797" cy="3210317"/>
          </a:xfrm>
          <a:prstGeom prst="rect">
            <a:avLst/>
          </a:prstGeom>
          <a:noFill/>
        </p:spPr>
        <p:txBody>
          <a:bodyPr wrap="none">
            <a:spAutoFit/>
          </a:bodyPr>
          <a:lstStyle/>
          <a:p>
            <a:endParaRPr/>
          </a:p>
        </p:txBody>
      </p:sp>
      <p:sp>
        <p:nvSpPr>
          <p:cNvPr id="1061" name="Rectangle 1060">
            <a:extLst>
              <a:ext uri="{FF2B5EF4-FFF2-40B4-BE49-F238E27FC236}">
                <a16:creationId xmlns:a16="http://schemas.microsoft.com/office/drawing/2014/main" id="{8D4C25F1-3D47-4A95-792E-44C719D36FC9}"/>
              </a:ext>
            </a:extLst>
          </p:cNvPr>
          <p:cNvSpPr/>
          <p:nvPr/>
        </p:nvSpPr>
        <p:spPr>
          <a:xfrm>
            <a:off x="1288445" y="958616"/>
            <a:ext cx="1477870" cy="828000"/>
          </a:xfrm>
          <a:prstGeom prst="rect">
            <a:avLst/>
          </a:prstGeom>
        </p:spPr>
        <p:txBody>
          <a:bodyPr wrap="square" anchor="ctr">
            <a:spAutoFit/>
          </a:bodyPr>
          <a:lstStyle/>
          <a:p>
            <a:pPr algn="ctr"/>
            <a:endParaRPr/>
          </a:p>
        </p:txBody>
      </p:sp>
      <p:sp>
        <p:nvSpPr>
          <p:cNvPr id="1062" name="Rectangle 1061">
            <a:extLst>
              <a:ext uri="{FF2B5EF4-FFF2-40B4-BE49-F238E27FC236}">
                <a16:creationId xmlns:a16="http://schemas.microsoft.com/office/drawing/2014/main" id="{25DF908B-87A9-9436-9772-EEDEF62068A4}"/>
              </a:ext>
            </a:extLst>
          </p:cNvPr>
          <p:cNvSpPr/>
          <p:nvPr/>
        </p:nvSpPr>
        <p:spPr>
          <a:xfrm>
            <a:off x="4236323" y="4537193"/>
            <a:ext cx="1322446" cy="289766"/>
          </a:xfrm>
          <a:prstGeom prst="rect">
            <a:avLst/>
          </a:prstGeom>
          <a:noFill/>
          <a:ln w="12700" cap="flat" cmpd="sng" algn="ctr">
            <a:noFill/>
            <a:prstDash val="solid"/>
            <a:miter lim="800000"/>
          </a:ln>
          <a:effectLst/>
        </p:spPr>
        <p:txBody>
          <a:bodyPr wrap="square" lIns="90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u="none">
                <a:solidFill>
                  <a:srgbClr val="000000"/>
                </a:solidFill>
                <a:latin typeface="Calibri" panose="020F0502020204030204" pitchFamily="34" charset="0"/>
                <a:cs typeface="Calibri" panose="020F0502020204030204" pitchFamily="34" charset="0"/>
              </a:rPr>
              <a:t>(FY 2019 - 2023)</a:t>
            </a:r>
            <a:endParaRPr kumimoji="0" lang="en-US" sz="1200" b="1" i="0" u="none" strike="noStrike" kern="1200" cap="none" spc="0" normalizeH="0" baseline="0" noProof="0">
              <a:ln>
                <a:noFill/>
              </a:ln>
              <a:solidFill>
                <a:schemeClr val="accent3">
                  <a:lumMod val="75000"/>
                </a:schemeClr>
              </a:solidFill>
              <a:effectLst/>
              <a:uLnTx/>
              <a:uFillTx/>
              <a:latin typeface="Calibri" panose="020F0502020204030204" pitchFamily="34" charset="0"/>
              <a:cs typeface="Calibri" panose="020F0502020204030204" pitchFamily="34" charset="0"/>
            </a:endParaRPr>
          </a:p>
        </p:txBody>
      </p:sp>
      <p:sp>
        <p:nvSpPr>
          <p:cNvPr id="1070" name="TextBox 1069">
            <a:extLst>
              <a:ext uri="{FF2B5EF4-FFF2-40B4-BE49-F238E27FC236}">
                <a16:creationId xmlns:a16="http://schemas.microsoft.com/office/drawing/2014/main" id="{B945C454-7247-41B0-4892-CB6A5FFA7F79}"/>
              </a:ext>
            </a:extLst>
          </p:cNvPr>
          <p:cNvSpPr txBox="1"/>
          <p:nvPr/>
        </p:nvSpPr>
        <p:spPr>
          <a:xfrm>
            <a:off x="1523536" y="6476159"/>
            <a:ext cx="110313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1" i="0" u="none" dirty="0">
                <a:solidFill>
                  <a:srgbClr val="000000"/>
                </a:solidFill>
                <a:latin typeface="Calibri" panose="020F0502020204030204" pitchFamily="34" charset="0"/>
                <a:cs typeface="Calibri" panose="020F0502020204030204" pitchFamily="34" charset="0"/>
              </a:rPr>
              <a:t>Revenue in USD Million</a:t>
            </a:r>
            <a:endParaRPr kumimoji="0" lang="en-IN" sz="105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pic>
        <p:nvPicPr>
          <p:cNvPr id="1082" name="Picture 2" descr="http://www.cashflows.com/images/getting-started.png">
            <a:extLst>
              <a:ext uri="{FF2B5EF4-FFF2-40B4-BE49-F238E27FC236}">
                <a16:creationId xmlns:a16="http://schemas.microsoft.com/office/drawing/2014/main" id="{871DC586-7F88-0955-76C8-75E59E8D44D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47229" y="1996286"/>
            <a:ext cx="334313" cy="324677"/>
          </a:xfrm>
          <a:prstGeom prst="rect">
            <a:avLst/>
          </a:prstGeom>
          <a:noFill/>
          <a:extLst>
            <a:ext uri="{909E8E84-426E-40DD-AFC4-6F175D3DCCD1}">
              <a14:hiddenFill xmlns:a14="http://schemas.microsoft.com/office/drawing/2010/main">
                <a:solidFill>
                  <a:srgbClr val="FFFFFF"/>
                </a:solidFill>
              </a14:hiddenFill>
            </a:ext>
          </a:extLst>
        </p:spPr>
      </p:pic>
      <p:sp>
        <p:nvSpPr>
          <p:cNvPr id="1084" name="Rectangle 1083">
            <a:extLst>
              <a:ext uri="{FF2B5EF4-FFF2-40B4-BE49-F238E27FC236}">
                <a16:creationId xmlns:a16="http://schemas.microsoft.com/office/drawing/2014/main" id="{38663DFF-6E3E-C7D2-CC0A-0C7C15A26C3C}"/>
              </a:ext>
            </a:extLst>
          </p:cNvPr>
          <p:cNvSpPr/>
          <p:nvPr/>
        </p:nvSpPr>
        <p:spPr>
          <a:xfrm>
            <a:off x="1951949" y="1866145"/>
            <a:ext cx="1680981" cy="30940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Year of Establishment</a:t>
            </a:r>
          </a:p>
        </p:txBody>
      </p:sp>
      <p:pic>
        <p:nvPicPr>
          <p:cNvPr id="1085" name="Picture 1084">
            <a:extLst>
              <a:ext uri="{FF2B5EF4-FFF2-40B4-BE49-F238E27FC236}">
                <a16:creationId xmlns:a16="http://schemas.microsoft.com/office/drawing/2014/main" id="{D56D837E-9C2B-477B-1B03-DCDDB718B48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2243" t="4503" r="11049" b="9986"/>
          <a:stretch/>
        </p:blipFill>
        <p:spPr>
          <a:xfrm>
            <a:off x="3563457" y="1971910"/>
            <a:ext cx="424776" cy="346925"/>
          </a:xfrm>
          <a:prstGeom prst="rect">
            <a:avLst/>
          </a:prstGeom>
        </p:spPr>
      </p:pic>
      <p:pic>
        <p:nvPicPr>
          <p:cNvPr id="1086" name="Picture 3" descr="C:\Users\DELL\Desktop\Zinnov\Social-Media-Icons2.jpg.png">
            <a:extLst>
              <a:ext uri="{FF2B5EF4-FFF2-40B4-BE49-F238E27FC236}">
                <a16:creationId xmlns:a16="http://schemas.microsoft.com/office/drawing/2014/main" id="{B760E529-BA33-D2C3-3507-D323EF39CBAD}"/>
              </a:ext>
            </a:extLst>
          </p:cNvPr>
          <p:cNvPicPr>
            <a:picLocks noChangeAspect="1" noChangeArrowheads="1"/>
          </p:cNvPicPr>
          <p:nvPr/>
        </p:nvPicPr>
        <p:blipFill>
          <a:blip r:embed="rId6" cstate="email">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859720" y="1946316"/>
            <a:ext cx="443183" cy="371608"/>
          </a:xfrm>
          <a:prstGeom prst="rect">
            <a:avLst/>
          </a:prstGeom>
          <a:noFill/>
        </p:spPr>
      </p:pic>
      <p:sp>
        <p:nvSpPr>
          <p:cNvPr id="1091" name="Rectangle 1090">
            <a:extLst>
              <a:ext uri="{FF2B5EF4-FFF2-40B4-BE49-F238E27FC236}">
                <a16:creationId xmlns:a16="http://schemas.microsoft.com/office/drawing/2014/main" id="{6137AC81-7946-CC42-7931-9264054892F2}"/>
              </a:ext>
            </a:extLst>
          </p:cNvPr>
          <p:cNvSpPr/>
          <p:nvPr/>
        </p:nvSpPr>
        <p:spPr>
          <a:xfrm>
            <a:off x="3975289" y="1895636"/>
            <a:ext cx="1596570" cy="25041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Headquarters</a:t>
            </a:r>
          </a:p>
        </p:txBody>
      </p:sp>
      <p:sp>
        <p:nvSpPr>
          <p:cNvPr id="1092" name="Rectangle 1091">
            <a:extLst>
              <a:ext uri="{FF2B5EF4-FFF2-40B4-BE49-F238E27FC236}">
                <a16:creationId xmlns:a16="http://schemas.microsoft.com/office/drawing/2014/main" id="{7EC19011-7A3A-43B6-02EE-5397A78A9F1C}"/>
              </a:ext>
            </a:extLst>
          </p:cNvPr>
          <p:cNvSpPr/>
          <p:nvPr/>
        </p:nvSpPr>
        <p:spPr>
          <a:xfrm>
            <a:off x="6273210" y="1896401"/>
            <a:ext cx="1472796" cy="248888"/>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Employees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093" name="Rectangle 1092">
            <a:extLst>
              <a:ext uri="{FF2B5EF4-FFF2-40B4-BE49-F238E27FC236}">
                <a16:creationId xmlns:a16="http://schemas.microsoft.com/office/drawing/2014/main" id="{48893FFC-D4A8-8EB6-9A4C-D327D88B569B}"/>
              </a:ext>
            </a:extLst>
          </p:cNvPr>
          <p:cNvSpPr/>
          <p:nvPr/>
        </p:nvSpPr>
        <p:spPr>
          <a:xfrm>
            <a:off x="8356336" y="1886568"/>
            <a:ext cx="968923" cy="268554"/>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Revenue</a:t>
            </a:r>
          </a:p>
        </p:txBody>
      </p:sp>
      <p:sp>
        <p:nvSpPr>
          <p:cNvPr id="3" name="Rectangle 2">
            <a:extLst>
              <a:ext uri="{FF2B5EF4-FFF2-40B4-BE49-F238E27FC236}">
                <a16:creationId xmlns:a16="http://schemas.microsoft.com/office/drawing/2014/main" id="{02FE8D60-F3AA-B3DF-94B7-F6E0A037D3F4}"/>
              </a:ext>
            </a:extLst>
          </p:cNvPr>
          <p:cNvSpPr/>
          <p:nvPr/>
        </p:nvSpPr>
        <p:spPr>
          <a:xfrm>
            <a:off x="4317379" y="4777635"/>
            <a:ext cx="1126357" cy="224601"/>
          </a:xfrm>
          <a:prstGeom prst="rect">
            <a:avLst/>
          </a:prstGeom>
          <a:noFill/>
          <a:ln w="12700" cap="flat" cmpd="sng" algn="ctr">
            <a:noFill/>
            <a:prstDash val="solid"/>
            <a:miter lim="800000"/>
          </a:ln>
          <a:effectLst/>
        </p:spPr>
        <p:txBody>
          <a:bodyPr wrap="square" lIns="90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u="none">
                <a:solidFill>
                  <a:srgbClr val="000000"/>
                </a:solidFill>
                <a:latin typeface="Calibri" panose="020F0502020204030204" pitchFamily="34" charset="0"/>
                <a:cs typeface="Calibri" panose="020F0502020204030204" pitchFamily="34" charset="0"/>
              </a:rPr>
              <a:t>44.14%</a:t>
            </a:r>
            <a:endParaRPr kumimoji="0" lang="en-US" sz="1200" b="1" i="0" u="none" strike="noStrike" kern="1200" cap="none" spc="0" normalizeH="0" baseline="0" noProof="0">
              <a:ln>
                <a:noFill/>
              </a:ln>
              <a:solidFill>
                <a:schemeClr val="accent3">
                  <a:lumMod val="75000"/>
                </a:schemeClr>
              </a:solidFill>
              <a:effectLst/>
              <a:uLnTx/>
              <a:uFillTx/>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7C4882F6-FBBD-23C2-D15C-D0FD0D669FE9}"/>
              </a:ext>
            </a:extLst>
          </p:cNvPr>
          <p:cNvSpPr/>
          <p:nvPr/>
        </p:nvSpPr>
        <p:spPr>
          <a:xfrm>
            <a:off x="10509813" y="1899820"/>
            <a:ext cx="968923" cy="268554"/>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R&amp;D Spend</a:t>
            </a:r>
          </a:p>
        </p:txBody>
      </p:sp>
      <p:sp>
        <p:nvSpPr>
          <p:cNvPr id="6" name="Title 1">
            <a:extLst>
              <a:ext uri="{FF2B5EF4-FFF2-40B4-BE49-F238E27FC236}">
                <a16:creationId xmlns:a16="http://schemas.microsoft.com/office/drawing/2014/main" id="{7D7D1098-C0F4-4FD3-5122-26400BA61254}"/>
              </a:ext>
            </a:extLst>
          </p:cNvPr>
          <p:cNvSpPr>
            <a:spLocks noGrp="1"/>
          </p:cNvSpPr>
          <p:nvPr/>
        </p:nvSpPr>
        <p:spPr>
          <a:xfrm>
            <a:off x="0" y="46328"/>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pitchFamily="34" charset="0"/>
                <a:ea typeface="+mj-ea"/>
                <a:cs typeface="Calibri" panose="020F0502020204030204" pitchFamily="34" charset="0"/>
              </a:rPr>
              <a:t>Company Overview and Financial Summary</a:t>
            </a:r>
          </a:p>
        </p:txBody>
      </p:sp>
      <p:sp>
        <p:nvSpPr>
          <p:cNvPr id="7" name="Rectangle 6">
            <a:extLst>
              <a:ext uri="{FF2B5EF4-FFF2-40B4-BE49-F238E27FC236}">
                <a16:creationId xmlns:a16="http://schemas.microsoft.com/office/drawing/2014/main" id="{C68EFE2F-3A3B-4EE1-AD2C-9934DD0FE5A9}"/>
              </a:ext>
            </a:extLst>
          </p:cNvPr>
          <p:cNvSpPr/>
          <p:nvPr/>
        </p:nvSpPr>
        <p:spPr>
          <a:xfrm>
            <a:off x="10526995" y="2106367"/>
            <a:ext cx="1450896" cy="268750"/>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200" b="0" i="0" u="none" dirty="0">
                <a:solidFill>
                  <a:srgbClr val="000000"/>
                </a:solidFill>
                <a:latin typeface="calibri"/>
                <a:cs typeface="Calibri Light" panose="020F0302020204030204" pitchFamily="34" charset="0"/>
              </a:rPr>
              <a:t>692.0 USD Million</a:t>
            </a:r>
            <a:endParaRPr lang="en-IN" sz="1200" dirty="0">
              <a:solidFill>
                <a:srgbClr val="000000"/>
              </a:solidFill>
              <a:latin typeface="Calibri" panose="020F0502020204030204" pitchFamily="34" charset="0"/>
              <a:cs typeface="Calibri" panose="020F0502020204030204" pitchFamily="34" charset="0"/>
            </a:endParaRPr>
          </a:p>
        </p:txBody>
      </p:sp>
      <p:pic>
        <p:nvPicPr>
          <p:cNvPr id="5" name="Picture 14" descr="Image result for R&amp;D icon">
            <a:extLst>
              <a:ext uri="{FF2B5EF4-FFF2-40B4-BE49-F238E27FC236}">
                <a16:creationId xmlns:a16="http://schemas.microsoft.com/office/drawing/2014/main" id="{310F1476-029E-3FCC-9C82-6FA8EE6C9D53}"/>
              </a:ext>
            </a:extLst>
          </p:cNvPr>
          <p:cNvPicPr>
            <a:picLocks noChangeAspect="1" noChangeArrowheads="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05914" y="1947082"/>
            <a:ext cx="370800" cy="370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968C139-3AD5-A1F4-4DD1-6124A71A3758}"/>
              </a:ext>
            </a:extLst>
          </p:cNvPr>
          <p:cNvPicPr>
            <a:picLocks noChangeAspect="1"/>
          </p:cNvPicPr>
          <p:nvPr/>
        </p:nvPicPr>
        <p:blipFill rotWithShape="1">
          <a:blip r:embed="rId8">
            <a:clrChange>
              <a:clrFrom>
                <a:srgbClr val="FFFFFF"/>
              </a:clrFrom>
              <a:clrTo>
                <a:srgbClr val="FFFFFF">
                  <a:alpha val="0"/>
                </a:srgbClr>
              </a:clrTo>
            </a:clrChange>
            <a:biLevel thresh="75000"/>
          </a:blip>
          <a:srcRect l="3267" t="10191" r="2369" b="16098"/>
          <a:stretch/>
        </p:blipFill>
        <p:spPr>
          <a:xfrm>
            <a:off x="7948464" y="1966081"/>
            <a:ext cx="426429" cy="352959"/>
          </a:xfrm>
          <a:prstGeom prst="rect">
            <a:avLst/>
          </a:prstGeom>
        </p:spPr>
      </p:pic>
      <p:sp>
        <p:nvSpPr>
          <p:cNvPr id="20" name="Rectangle 19">
            <a:extLst>
              <a:ext uri="{FF2B5EF4-FFF2-40B4-BE49-F238E27FC236}">
                <a16:creationId xmlns:a16="http://schemas.microsoft.com/office/drawing/2014/main" id="{419BF36B-F6F7-45C4-984F-DAFFFDC00F79}"/>
              </a:ext>
            </a:extLst>
          </p:cNvPr>
          <p:cNvSpPr/>
          <p:nvPr/>
        </p:nvSpPr>
        <p:spPr>
          <a:xfrm>
            <a:off x="4441292" y="5947018"/>
            <a:ext cx="984534" cy="261609"/>
          </a:xfrm>
          <a:prstGeom prst="rect">
            <a:avLst/>
          </a:prstGeom>
          <a:noFill/>
          <a:ln w="12700" cap="flat" cmpd="sng" algn="ctr">
            <a:noFill/>
            <a:prstDash val="solid"/>
            <a:miter lim="800000"/>
          </a:ln>
          <a:effectLst/>
        </p:spPr>
        <p:txBody>
          <a:bodyPr lIns="90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200" b="1" i="0" u="none">
                <a:solidFill>
                  <a:srgbClr val="000000"/>
                </a:solidFill>
                <a:latin typeface="calibri" panose="020F0502020204030204" pitchFamily="34" charset="0"/>
                <a:cs typeface="Calibri" panose="020F0502020204030204" pitchFamily="34" charset="0"/>
              </a:rPr>
              <a:t>5.06%</a:t>
            </a:r>
            <a:endParaRPr lang="en-IN" sz="1200" b="1">
              <a:solidFill>
                <a:srgbClr val="000000"/>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5D4F0A46-2401-33C8-ED54-E88FF32E46F3}"/>
              </a:ext>
            </a:extLst>
          </p:cNvPr>
          <p:cNvSpPr txBox="1"/>
          <p:nvPr/>
        </p:nvSpPr>
        <p:spPr>
          <a:xfrm>
            <a:off x="8951584" y="1889441"/>
            <a:ext cx="1979383" cy="276999"/>
          </a:xfrm>
          <a:prstGeom prst="rect">
            <a:avLst/>
          </a:prstGeom>
          <a:noFill/>
        </p:spPr>
        <p:txBody>
          <a:bodyPr wrap="square" rtlCol="0">
            <a:spAutoFit/>
          </a:bodyPr>
          <a:lstStyle/>
          <a:p>
            <a:r>
              <a:rPr lang="en-US" sz="1200" b="1" i="0" u="none">
                <a:solidFill>
                  <a:srgbClr val="000000"/>
                </a:solidFill>
                <a:latin typeface="Calibri" panose="020F0502020204030204" pitchFamily="34" charset="0"/>
                <a:cs typeface="Calibri" panose="020F0502020204030204" pitchFamily="34" charset="0"/>
              </a:rPr>
              <a:t>(FY 2023)</a:t>
            </a:r>
          </a:p>
        </p:txBody>
      </p:sp>
      <p:sp>
        <p:nvSpPr>
          <p:cNvPr id="18" name="TextBox 17">
            <a:extLst>
              <a:ext uri="{FF2B5EF4-FFF2-40B4-BE49-F238E27FC236}">
                <a16:creationId xmlns:a16="http://schemas.microsoft.com/office/drawing/2014/main" id="{A5E6A57E-5035-8808-A883-A9AB82CC7C5A}"/>
              </a:ext>
            </a:extLst>
          </p:cNvPr>
          <p:cNvSpPr txBox="1"/>
          <p:nvPr/>
        </p:nvSpPr>
        <p:spPr>
          <a:xfrm>
            <a:off x="11248885" y="1904150"/>
            <a:ext cx="1634141" cy="276999"/>
          </a:xfrm>
          <a:prstGeom prst="rect">
            <a:avLst/>
          </a:prstGeom>
          <a:noFill/>
        </p:spPr>
        <p:txBody>
          <a:bodyPr wrap="square" rtlCol="0">
            <a:spAutoFit/>
          </a:bodyPr>
          <a:lstStyle/>
          <a:p>
            <a:r>
              <a:rPr lang="en-US" sz="1200" b="1" i="0" u="none">
                <a:solidFill>
                  <a:srgbClr val="000000"/>
                </a:solidFill>
                <a:latin typeface="Calibri" panose="020F0502020204030204" pitchFamily="34" charset="0"/>
                <a:cs typeface="Calibri" panose="020F0502020204030204" pitchFamily="34" charset="0"/>
              </a:rPr>
              <a:t>(FY 2023)</a:t>
            </a:r>
          </a:p>
        </p:txBody>
      </p:sp>
      <p:sp>
        <p:nvSpPr>
          <p:cNvPr id="8" name="Rectangle 7">
            <a:extLst>
              <a:ext uri="{FF2B5EF4-FFF2-40B4-BE49-F238E27FC236}">
                <a16:creationId xmlns:a16="http://schemas.microsoft.com/office/drawing/2014/main" id="{826B9581-EF90-AC25-E7DC-5FC4A2FB112A}"/>
              </a:ext>
            </a:extLst>
          </p:cNvPr>
          <p:cNvSpPr/>
          <p:nvPr/>
        </p:nvSpPr>
        <p:spPr>
          <a:xfrm>
            <a:off x="4261256" y="5724588"/>
            <a:ext cx="1322446" cy="289766"/>
          </a:xfrm>
          <a:prstGeom prst="rect">
            <a:avLst/>
          </a:prstGeom>
          <a:noFill/>
          <a:ln w="12700" cap="flat" cmpd="sng" algn="ctr">
            <a:noFill/>
            <a:prstDash val="solid"/>
            <a:miter lim="800000"/>
          </a:ln>
          <a:effectLst/>
        </p:spPr>
        <p:txBody>
          <a:bodyPr wrap="square" lIns="90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u="none">
                <a:solidFill>
                  <a:srgbClr val="000000"/>
                </a:solidFill>
                <a:latin typeface="Calibri" panose="020F0502020204030204" pitchFamily="34" charset="0"/>
                <a:cs typeface="Calibri" panose="020F0502020204030204" pitchFamily="34" charset="0"/>
              </a:rPr>
              <a:t>(FY 2021 - 2023)</a:t>
            </a:r>
            <a:endParaRPr kumimoji="0" lang="en-US" sz="1050" b="1" i="0" u="none" strike="noStrike" kern="1200" cap="none" spc="0" normalizeH="0" baseline="0" noProof="0">
              <a:ln>
                <a:noFill/>
              </a:ln>
              <a:solidFill>
                <a:schemeClr val="accent3">
                  <a:lumMod val="75000"/>
                </a:schemeClr>
              </a:solidFill>
              <a:effectLst/>
              <a:uLnTx/>
              <a:uFillTx/>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6959F4A6-76B2-64DA-2AE8-6607277E1113}"/>
              </a:ext>
            </a:extLst>
          </p:cNvPr>
          <p:cNvSpPr/>
          <p:nvPr/>
        </p:nvSpPr>
        <p:spPr>
          <a:xfrm>
            <a:off x="4618112" y="4100556"/>
            <a:ext cx="586217" cy="276326"/>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700">
              <a:solidFill>
                <a:srgbClr val="000000"/>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DAB7D9D2-C032-BFFE-B6E7-CB31E5CB7F7C}"/>
              </a:ext>
            </a:extLst>
          </p:cNvPr>
          <p:cNvSpPr txBox="1"/>
          <p:nvPr/>
        </p:nvSpPr>
        <p:spPr>
          <a:xfrm>
            <a:off x="4305149" y="4359610"/>
            <a:ext cx="1167569" cy="307777"/>
          </a:xfrm>
          <a:prstGeom prst="rect">
            <a:avLst/>
          </a:prstGeom>
          <a:noFill/>
        </p:spPr>
        <p:txBody>
          <a:bodyPr wrap="square" rtlCol="0">
            <a:spAutoFit/>
          </a:bodyPr>
          <a:lstStyle/>
          <a:p>
            <a:pPr algn="ctr"/>
            <a:r>
              <a:rPr lang="en-US" sz="1050" b="1" i="0" u="none">
                <a:solidFill>
                  <a:srgbClr val="000000"/>
                </a:solidFill>
                <a:latin typeface="Calibri" panose="020F0502020204030204" pitchFamily="34" charset="0"/>
                <a:cs typeface="Calibri" panose="020F0502020204030204" pitchFamily="34" charset="0"/>
              </a:rPr>
              <a:t>Revenue CAGR</a:t>
            </a:r>
          </a:p>
        </p:txBody>
      </p:sp>
      <p:sp>
        <p:nvSpPr>
          <p:cNvPr id="21" name="Rectangle 20">
            <a:extLst>
              <a:ext uri="{FF2B5EF4-FFF2-40B4-BE49-F238E27FC236}">
                <a16:creationId xmlns:a16="http://schemas.microsoft.com/office/drawing/2014/main" id="{970E2E44-965A-B951-8C79-46BEE91913F2}"/>
              </a:ext>
            </a:extLst>
          </p:cNvPr>
          <p:cNvSpPr/>
          <p:nvPr/>
        </p:nvSpPr>
        <p:spPr>
          <a:xfrm>
            <a:off x="4590232" y="5141729"/>
            <a:ext cx="646283" cy="413453"/>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700">
              <a:solidFill>
                <a:srgbClr val="000000"/>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27290C10-5CAD-D423-7E5F-17503A5249CA}"/>
              </a:ext>
            </a:extLst>
          </p:cNvPr>
          <p:cNvSpPr txBox="1"/>
          <p:nvPr/>
        </p:nvSpPr>
        <p:spPr>
          <a:xfrm>
            <a:off x="4351270" y="5514295"/>
            <a:ext cx="1167569" cy="307777"/>
          </a:xfrm>
          <a:prstGeom prst="rect">
            <a:avLst/>
          </a:prstGeom>
          <a:noFill/>
        </p:spPr>
        <p:txBody>
          <a:bodyPr wrap="square" rtlCol="0">
            <a:spAutoFit/>
          </a:bodyPr>
          <a:lstStyle/>
          <a:p>
            <a:pPr algn="ctr"/>
            <a:r>
              <a:rPr lang="en-US" sz="1050" b="1" i="0" u="none">
                <a:solidFill>
                  <a:srgbClr val="000000"/>
                </a:solidFill>
                <a:latin typeface="Calibri" panose="020F0502020204030204" pitchFamily="34" charset="0"/>
                <a:cs typeface="Calibri" panose="020F0502020204030204" pitchFamily="34" charset="0"/>
              </a:rPr>
              <a:t>R&amp;D Spend CAGR</a:t>
            </a:r>
          </a:p>
        </p:txBody>
      </p:sp>
      <p:sp>
        <p:nvSpPr>
          <p:cNvPr id="25" name="TextBox 24">
            <a:extLst>
              <a:ext uri="{FF2B5EF4-FFF2-40B4-BE49-F238E27FC236}">
                <a16:creationId xmlns:a16="http://schemas.microsoft.com/office/drawing/2014/main" id="{54E387CD-E3E2-1B2A-575A-FDFC2091A5D5}"/>
              </a:ext>
            </a:extLst>
          </p:cNvPr>
          <p:cNvSpPr txBox="1"/>
          <p:nvPr/>
        </p:nvSpPr>
        <p:spPr>
          <a:xfrm>
            <a:off x="2862644" y="6476159"/>
            <a:ext cx="110313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1" i="0" u="none">
                <a:solidFill>
                  <a:srgbClr val="000000"/>
                </a:solidFill>
                <a:latin typeface="Calibri" panose="020F0502020204030204" pitchFamily="34" charset="0"/>
                <a:cs typeface="Calibri" panose="020F0502020204030204" pitchFamily="34" charset="0"/>
              </a:rPr>
              <a:t>R&amp;D Spend in USD Million</a:t>
            </a:r>
            <a:endParaRPr kumimoji="0" lang="en-IN" sz="105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A85B00DA-0F9A-FB71-A2D2-BE6D7544C7CA}"/>
              </a:ext>
            </a:extLst>
          </p:cNvPr>
          <p:cNvSpPr/>
          <p:nvPr/>
        </p:nvSpPr>
        <p:spPr>
          <a:xfrm>
            <a:off x="3266950" y="6418944"/>
            <a:ext cx="299790" cy="43220"/>
          </a:xfrm>
          <a:prstGeom prst="rect">
            <a:avLst/>
          </a:prstGeom>
          <a:solidFill>
            <a:srgbClr val="008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solidFill>
                <a:srgbClr val="000000"/>
              </a:solidFill>
              <a:effectLst/>
              <a:uLnTx/>
              <a:uFillTx/>
              <a:latin typeface="Calibiri"/>
              <a:cs typeface="Calibri" panose="020F0502020204030204" pitchFamily="34" charset="0"/>
            </a:endParaRPr>
          </a:p>
        </p:txBody>
      </p:sp>
      <p:sp>
        <p:nvSpPr>
          <p:cNvPr id="15" name="Rectangle 14">
            <a:extLst>
              <a:ext uri="{FF2B5EF4-FFF2-40B4-BE49-F238E27FC236}">
                <a16:creationId xmlns:a16="http://schemas.microsoft.com/office/drawing/2014/main" id="{4BF0E69D-D9A4-EA11-C4B2-6923BC515382}"/>
              </a:ext>
            </a:extLst>
          </p:cNvPr>
          <p:cNvSpPr/>
          <p:nvPr/>
        </p:nvSpPr>
        <p:spPr>
          <a:xfrm>
            <a:off x="1925208" y="6418944"/>
            <a:ext cx="299790" cy="43220"/>
          </a:xfrm>
          <a:prstGeom prst="rect">
            <a:avLst/>
          </a:prstGeom>
          <a:solidFill>
            <a:srgbClr val="6E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solidFill>
                <a:srgbClr val="000000"/>
              </a:solidFill>
              <a:effectLst/>
              <a:uLnTx/>
              <a:uFillTx/>
              <a:latin typeface="Calibiri"/>
              <a:cs typeface="Calibri" panose="020F0502020204030204" pitchFamily="34" charset="0"/>
            </a:endParaRPr>
          </a:p>
        </p:txBody>
      </p:sp>
      <p:pic>
        <p:nvPicPr>
          <p:cNvPr id="1095" name="Picture 1094" descr="image.png"/>
          <p:cNvPicPr>
            <a:picLocks noChangeAspect="1"/>
          </p:cNvPicPr>
          <p:nvPr/>
        </p:nvPicPr>
        <p:blipFill>
          <a:blip r:embed="rId9"/>
          <a:stretch>
            <a:fillRect/>
          </a:stretch>
        </p:blipFill>
        <p:spPr>
          <a:xfrm>
            <a:off x="1405080" y="959866"/>
            <a:ext cx="1244600" cy="825500"/>
          </a:xfrm>
          <a:prstGeom prst="rect">
            <a:avLst/>
          </a:prstGeom>
        </p:spPr>
      </p:pic>
      <p:pic>
        <p:nvPicPr>
          <p:cNvPr id="1096" name="Picture 1095" descr="image.png"/>
          <p:cNvPicPr>
            <a:picLocks noChangeAspect="1"/>
          </p:cNvPicPr>
          <p:nvPr/>
        </p:nvPicPr>
        <p:blipFill>
          <a:blip r:embed="rId10"/>
          <a:stretch>
            <a:fillRect/>
          </a:stretch>
        </p:blipFill>
        <p:spPr>
          <a:xfrm>
            <a:off x="4657220" y="4105369"/>
            <a:ext cx="508000" cy="266700"/>
          </a:xfrm>
          <a:prstGeom prst="rect">
            <a:avLst/>
          </a:prstGeom>
        </p:spPr>
      </p:pic>
      <p:pic>
        <p:nvPicPr>
          <p:cNvPr id="1097" name="Picture 1096" descr="image.png"/>
          <p:cNvPicPr>
            <a:picLocks noChangeAspect="1"/>
          </p:cNvPicPr>
          <p:nvPr/>
        </p:nvPicPr>
        <p:blipFill>
          <a:blip r:embed="rId11"/>
          <a:stretch>
            <a:fillRect/>
          </a:stretch>
        </p:blipFill>
        <p:spPr>
          <a:xfrm>
            <a:off x="4716523" y="5145255"/>
            <a:ext cx="393700" cy="406400"/>
          </a:xfrm>
          <a:prstGeom prst="rect">
            <a:avLst/>
          </a:prstGeom>
        </p:spPr>
      </p:pic>
      <p:graphicFrame>
        <p:nvGraphicFramePr>
          <p:cNvPr id="1098" name="Chart 1097"/>
          <p:cNvGraphicFramePr>
            <a:graphicFrameLocks noGrp="1"/>
          </p:cNvGraphicFramePr>
          <p:nvPr/>
        </p:nvGraphicFramePr>
        <p:xfrm>
          <a:off x="1294721" y="3095046"/>
          <a:ext cx="3190797" cy="3210317"/>
        </p:xfrm>
        <a:graphic>
          <a:graphicData uri="http://schemas.openxmlformats.org/drawingml/2006/chart">
            <c:chart xmlns:c="http://schemas.openxmlformats.org/drawingml/2006/chart" xmlns:r="http://schemas.openxmlformats.org/officeDocument/2006/relationships" r:id="rId12"/>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EA138911-CB06-8E77-3A2B-F53BAF447D0A}"/>
              </a:ext>
            </a:extLst>
          </p:cNvPr>
          <p:cNvPicPr>
            <a:picLocks noChangeAspect="1"/>
          </p:cNvPicPr>
          <p:nvPr/>
        </p:nvPicPr>
        <p:blipFill rotWithShape="1">
          <a:blip r:embed="rId2"/>
          <a:srcRect l="3576" t="9604" r="11647" b="5153"/>
          <a:stretch/>
        </p:blipFill>
        <p:spPr>
          <a:xfrm>
            <a:off x="0" y="1313198"/>
            <a:ext cx="10131892" cy="5094833"/>
          </a:xfrm>
          <a:prstGeom prst="rect">
            <a:avLst/>
          </a:prstGeom>
        </p:spPr>
      </p:pic>
      <p:sp>
        <p:nvSpPr>
          <p:cNvPr id="42" name="TextBox 41">
            <a:extLst>
              <a:ext uri="{FF2B5EF4-FFF2-40B4-BE49-F238E27FC236}">
                <a16:creationId xmlns:a16="http://schemas.microsoft.com/office/drawing/2014/main" id="{039EF5D1-B346-902B-637F-2EA4B913D8A5}"/>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43" name="Connector: Elbow 385">
            <a:extLst>
              <a:ext uri="{FF2B5EF4-FFF2-40B4-BE49-F238E27FC236}">
                <a16:creationId xmlns:a16="http://schemas.microsoft.com/office/drawing/2014/main" id="{A40BE0A6-5C40-84F5-5588-472D738EC2AA}"/>
              </a:ext>
            </a:extLst>
          </p:cNvPr>
          <p:cNvCxnSpPr>
            <a:cxnSpLocks/>
            <a:endCxn id="56" idx="3"/>
          </p:cNvCxnSpPr>
          <p:nvPr/>
        </p:nvCxnSpPr>
        <p:spPr>
          <a:xfrm rot="16200000" flipV="1">
            <a:off x="4353547" y="1743329"/>
            <a:ext cx="1449091" cy="928698"/>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46" name="Oval 45">
            <a:extLst>
              <a:ext uri="{FF2B5EF4-FFF2-40B4-BE49-F238E27FC236}">
                <a16:creationId xmlns:a16="http://schemas.microsoft.com/office/drawing/2014/main" id="{303F8E0B-10AB-D83F-E984-740C46E33693}"/>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0" name="TextBox 49">
            <a:extLst>
              <a:ext uri="{FF2B5EF4-FFF2-40B4-BE49-F238E27FC236}">
                <a16:creationId xmlns:a16="http://schemas.microsoft.com/office/drawing/2014/main" id="{A8A78391-1416-F2EB-94CE-0D28983AEEF9}"/>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52" name="TextBox 51">
            <a:extLst>
              <a:ext uri="{FF2B5EF4-FFF2-40B4-BE49-F238E27FC236}">
                <a16:creationId xmlns:a16="http://schemas.microsoft.com/office/drawing/2014/main" id="{A9CA7803-EED2-F9CB-4518-91360E7EEA81}"/>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54" name="Connector: Elbow 385">
            <a:extLst>
              <a:ext uri="{FF2B5EF4-FFF2-40B4-BE49-F238E27FC236}">
                <a16:creationId xmlns:a16="http://schemas.microsoft.com/office/drawing/2014/main" id="{4ED0E1A8-1D73-C023-2E74-9049E5B96060}"/>
              </a:ext>
            </a:extLst>
          </p:cNvPr>
          <p:cNvCxnSpPr>
            <a:cxnSpLocks/>
            <a:stCxn id="46"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55" name="Rectangle 54">
            <a:extLst>
              <a:ext uri="{FF2B5EF4-FFF2-40B4-BE49-F238E27FC236}">
                <a16:creationId xmlns:a16="http://schemas.microsoft.com/office/drawing/2014/main" id="{12FA4A2B-BF9B-8A4C-1575-2BFF1B548BD4}"/>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33</a:t>
            </a:r>
          </a:p>
        </p:txBody>
      </p:sp>
      <p:sp>
        <p:nvSpPr>
          <p:cNvPr id="56" name="Rectangle 55">
            <a:extLst>
              <a:ext uri="{FF2B5EF4-FFF2-40B4-BE49-F238E27FC236}">
                <a16:creationId xmlns:a16="http://schemas.microsoft.com/office/drawing/2014/main" id="{6189A867-3551-F13A-6B36-25B56E92E0D9}"/>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57</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59" name="TextBox 58">
            <a:extLst>
              <a:ext uri="{FF2B5EF4-FFF2-40B4-BE49-F238E27FC236}">
                <a16:creationId xmlns:a16="http://schemas.microsoft.com/office/drawing/2014/main" id="{7B3A0110-2D50-780E-C059-09232DDA4D92}"/>
              </a:ext>
            </a:extLst>
          </p:cNvPr>
          <p:cNvSpPr txBox="1"/>
          <p:nvPr/>
        </p:nvSpPr>
        <p:spPr>
          <a:xfrm>
            <a:off x="6482108" y="3266154"/>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75" name="Rectangle 74">
            <a:extLst>
              <a:ext uri="{FF2B5EF4-FFF2-40B4-BE49-F238E27FC236}">
                <a16:creationId xmlns:a16="http://schemas.microsoft.com/office/drawing/2014/main" id="{377FBF10-91EA-C9E7-76E9-CCF7817EFD2C}"/>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Legal Footprint for Flutter Entertainment plc</a:t>
            </a:r>
          </a:p>
        </p:txBody>
      </p:sp>
      <p:sp>
        <p:nvSpPr>
          <p:cNvPr id="79" name="Oval 78">
            <a:extLst>
              <a:ext uri="{FF2B5EF4-FFF2-40B4-BE49-F238E27FC236}">
                <a16:creationId xmlns:a16="http://schemas.microsoft.com/office/drawing/2014/main" id="{3B200C44-218B-DEA3-A711-6A132DDAF656}"/>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6</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80" name="Oval 79">
            <a:extLst>
              <a:ext uri="{FF2B5EF4-FFF2-40B4-BE49-F238E27FC236}">
                <a16:creationId xmlns:a16="http://schemas.microsoft.com/office/drawing/2014/main" id="{49AA73C5-EED9-581D-C50B-473040B0D362}"/>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81" name="TextBox 80">
            <a:extLst>
              <a:ext uri="{FF2B5EF4-FFF2-40B4-BE49-F238E27FC236}">
                <a16:creationId xmlns:a16="http://schemas.microsoft.com/office/drawing/2014/main" id="{108EF1E3-2F55-63CA-2375-16BF8E0B8841}"/>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London, United Kingdom
West Yorkshire, United Kingdom
Milan Area, Italy
Cluj County, Romania
West Midlands, United Kingdom</a:t>
            </a:r>
            <a:endParaRPr lang="en-IN" sz="1100" dirty="0">
              <a:solidFill>
                <a:srgbClr val="000000"/>
              </a:solidFill>
              <a:latin typeface="Calibri" panose="020F0502020204030204" pitchFamily="34" charset="0"/>
              <a:cs typeface="Calibri" panose="020F0502020204030204" pitchFamily="34" charset="0"/>
            </a:endParaRPr>
          </a:p>
        </p:txBody>
      </p:sp>
      <p:sp>
        <p:nvSpPr>
          <p:cNvPr id="83" name="TextBox 82">
            <a:extLst>
              <a:ext uri="{FF2B5EF4-FFF2-40B4-BE49-F238E27FC236}">
                <a16:creationId xmlns:a16="http://schemas.microsoft.com/office/drawing/2014/main" id="{BAB45C8B-375E-5955-13F8-68BDF8185761}"/>
              </a:ext>
            </a:extLst>
          </p:cNvPr>
          <p:cNvSpPr txBox="1"/>
          <p:nvPr/>
        </p:nvSpPr>
        <p:spPr>
          <a:xfrm>
            <a:off x="7156752" y="4542102"/>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Melbourne Area, Australia
Hyderabad Area, India</a:t>
            </a:r>
            <a:endParaRPr lang="en-IN" sz="1100" dirty="0">
              <a:solidFill>
                <a:srgbClr val="000000"/>
              </a:solidFill>
              <a:latin typeface="Calibri" panose="020F0502020204030204" pitchFamily="34" charset="0"/>
              <a:cs typeface="Calibri" panose="020F0502020204030204" pitchFamily="34" charset="0"/>
            </a:endParaRPr>
          </a:p>
        </p:txBody>
      </p:sp>
      <p:sp>
        <p:nvSpPr>
          <p:cNvPr id="3" name="Oval 2">
            <a:extLst>
              <a:ext uri="{FF2B5EF4-FFF2-40B4-BE49-F238E27FC236}">
                <a16:creationId xmlns:a16="http://schemas.microsoft.com/office/drawing/2014/main" id="{1EBA1157-338B-03F3-6AC2-0B69388CF13B}"/>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4" name="TextBox 3">
            <a:extLst>
              <a:ext uri="{FF2B5EF4-FFF2-40B4-BE49-F238E27FC236}">
                <a16:creationId xmlns:a16="http://schemas.microsoft.com/office/drawing/2014/main" id="{D0674F64-795B-16B9-CAF4-A6B6BD206D19}"/>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~63.3%</a:t>
            </a:r>
          </a:p>
        </p:txBody>
      </p:sp>
      <p:sp>
        <p:nvSpPr>
          <p:cNvPr id="21" name="TextBox 20">
            <a:extLst>
              <a:ext uri="{FF2B5EF4-FFF2-40B4-BE49-F238E27FC236}">
                <a16:creationId xmlns:a16="http://schemas.microsoft.com/office/drawing/2014/main" id="{6D2E7B43-DDFE-935A-61D8-4F2A1CB0F55D}"/>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2" name="Title 1">
            <a:extLst>
              <a:ext uri="{FF2B5EF4-FFF2-40B4-BE49-F238E27FC236}">
                <a16:creationId xmlns:a16="http://schemas.microsoft.com/office/drawing/2014/main" id="{9E24323E-4C64-A65E-F842-E5014DF4C98C}"/>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lang="en-IN" sz="1600" dirty="0">
                <a:solidFill>
                  <a:srgbClr val="C00000"/>
                </a:solidFill>
                <a:latin typeface="Calibri" panose="020F0502020204030204" pitchFamily="34" charset="0"/>
                <a:cs typeface="Calibri" panose="020F0502020204030204" pitchFamily="34" charset="0"/>
              </a:rPr>
              <a:t>Global Footprint:</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19" name="Title 1">
            <a:extLst>
              <a:ext uri="{FF2B5EF4-FFF2-40B4-BE49-F238E27FC236}">
                <a16:creationId xmlns:a16="http://schemas.microsoft.com/office/drawing/2014/main" id="{5BBCB0C4-9D70-36F7-5AC3-7734668D2405}"/>
              </a:ext>
            </a:extLst>
          </p:cNvPr>
          <p:cNvSpPr>
            <a:spLocks noGrp="1"/>
          </p:cNvSpPr>
          <p:nvPr/>
        </p:nvSpPr>
        <p:spPr>
          <a:xfrm>
            <a:off x="1542362" y="23404"/>
            <a:ext cx="8822552"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Legal</a:t>
            </a:r>
          </a:p>
        </p:txBody>
      </p:sp>
      <p:grpSp>
        <p:nvGrpSpPr>
          <p:cNvPr id="7" name="Group 6">
            <a:extLst>
              <a:ext uri="{FF2B5EF4-FFF2-40B4-BE49-F238E27FC236}">
                <a16:creationId xmlns:a16="http://schemas.microsoft.com/office/drawing/2014/main" id="{65A4DAC1-43B4-E71E-1944-6A5C3E35DDE4}"/>
              </a:ext>
            </a:extLst>
          </p:cNvPr>
          <p:cNvGrpSpPr/>
          <p:nvPr/>
        </p:nvGrpSpPr>
        <p:grpSpPr>
          <a:xfrm>
            <a:off x="212035" y="5173070"/>
            <a:ext cx="2073965" cy="1253604"/>
            <a:chOff x="212035" y="5009171"/>
            <a:chExt cx="2073965" cy="1253604"/>
          </a:xfrm>
        </p:grpSpPr>
        <p:sp>
          <p:nvSpPr>
            <p:cNvPr id="8" name="Rectangle 7">
              <a:extLst>
                <a:ext uri="{FF2B5EF4-FFF2-40B4-BE49-F238E27FC236}">
                  <a16:creationId xmlns:a16="http://schemas.microsoft.com/office/drawing/2014/main" id="{AB536A0A-7375-3AFB-DD0C-477480C6615E}"/>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9" name="Rectangle 8">
              <a:extLst>
                <a:ext uri="{FF2B5EF4-FFF2-40B4-BE49-F238E27FC236}">
                  <a16:creationId xmlns:a16="http://schemas.microsoft.com/office/drawing/2014/main" id="{FE940829-54D4-2530-5620-D68218D60A38}"/>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10" name="Rectangle 9">
              <a:extLst>
                <a:ext uri="{FF2B5EF4-FFF2-40B4-BE49-F238E27FC236}">
                  <a16:creationId xmlns:a16="http://schemas.microsoft.com/office/drawing/2014/main" id="{86B31CC0-C85A-4A43-5972-03A811013A76}"/>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11" name="Rectangle 10">
              <a:extLst>
                <a:ext uri="{FF2B5EF4-FFF2-40B4-BE49-F238E27FC236}">
                  <a16:creationId xmlns:a16="http://schemas.microsoft.com/office/drawing/2014/main" id="{4CCD2375-2A67-703C-C599-AC2A4812F81C}"/>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12" name="Oval 11">
              <a:extLst>
                <a:ext uri="{FF2B5EF4-FFF2-40B4-BE49-F238E27FC236}">
                  <a16:creationId xmlns:a16="http://schemas.microsoft.com/office/drawing/2014/main" id="{37FB7FC6-6B05-C56C-D43E-BC53E35A838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13" name="Rectangle 12">
              <a:extLst>
                <a:ext uri="{FF2B5EF4-FFF2-40B4-BE49-F238E27FC236}">
                  <a16:creationId xmlns:a16="http://schemas.microsoft.com/office/drawing/2014/main" id="{2FD9D8C0-DE3C-13EE-ED65-9C27FAC47EFD}"/>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14" name="Oval 13">
              <a:extLst>
                <a:ext uri="{FF2B5EF4-FFF2-40B4-BE49-F238E27FC236}">
                  <a16:creationId xmlns:a16="http://schemas.microsoft.com/office/drawing/2014/main" id="{52927633-D6C2-4244-A130-A10DB2112AD5}"/>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29" name="TextBox 28">
            <a:extLst>
              <a:ext uri="{FF2B5EF4-FFF2-40B4-BE49-F238E27FC236}">
                <a16:creationId xmlns:a16="http://schemas.microsoft.com/office/drawing/2014/main" id="{04C92608-4540-B2DE-E5A5-1441178A4798}"/>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u="none" dirty="0">
                <a:solidFill>
                  <a:srgbClr val="FFFFFF"/>
                </a:solidFill>
                <a:latin typeface="Calibiri"/>
              </a:rPr>
              <a:t>~36.7%</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5" name="Rectangle: Rounded Corners 31">
            <a:extLst>
              <a:ext uri="{FF2B5EF4-FFF2-40B4-BE49-F238E27FC236}">
                <a16:creationId xmlns:a16="http://schemas.microsoft.com/office/drawing/2014/main" id="{D31B8D78-2201-C73B-ECDA-3AE37C0791AC}"/>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 name="Rectangle 5">
            <a:extLst>
              <a:ext uri="{FF2B5EF4-FFF2-40B4-BE49-F238E27FC236}">
                <a16:creationId xmlns:a16="http://schemas.microsoft.com/office/drawing/2014/main" id="{4D409EA9-40D2-2010-675C-6BBD50EA29B2}"/>
              </a:ext>
            </a:extLst>
          </p:cNvPr>
          <p:cNvSpPr/>
          <p:nvPr/>
        </p:nvSpPr>
        <p:spPr>
          <a:xfrm>
            <a:off x="9399533" y="1951890"/>
            <a:ext cx="2470931"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90</a:t>
            </a:r>
            <a:endParaRPr lang="en-IN" sz="1200" b="1" dirty="0">
              <a:solidFill>
                <a:srgbClr val="F2F2F2"/>
              </a:solidFill>
              <a:latin typeface="Calibri" panose="020F0502020204030204" pitchFamily="34" charset="0"/>
              <a:cs typeface="Calibri" panose="020F0502020204030204" pitchFamily="34" charset="0"/>
            </a:endParaRPr>
          </a:p>
        </p:txBody>
      </p:sp>
      <p:sp>
        <p:nvSpPr>
          <p:cNvPr id="17" name="custom_name=&quot;focused_workloads_heading&quot;">
            <a:extLst>
              <a:ext uri="{FF2B5EF4-FFF2-40B4-BE49-F238E27FC236}">
                <a16:creationId xmlns:a16="http://schemas.microsoft.com/office/drawing/2014/main" id="{9F0CFDD6-C435-9BF1-6821-93D9A31BE717}"/>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18" name="TextBox 17">
            <a:extLst>
              <a:ext uri="{FF2B5EF4-FFF2-40B4-BE49-F238E27FC236}">
                <a16:creationId xmlns:a16="http://schemas.microsoft.com/office/drawing/2014/main" id="{ED21CAAE-A078-A39E-09BD-B7757A4DFDC8}"/>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i="0" u="none">
                <a:solidFill>
                  <a:srgbClr val="004DB6"/>
                </a:solidFill>
                <a:latin typeface="calibri"/>
              </a:rPr>
              <a:t>Greater London, United Kingdom</a:t>
            </a:r>
            <a:r>
              <a:rPr sz="1000" b="0" i="0" u="none">
                <a:solidFill>
                  <a:srgbClr val="000000"/>
                </a:solidFill>
                <a:latin typeface="calibri"/>
              </a:rPr>
              <a:t>
•  Legal Support &amp; Paralegal
•  Litigation</a:t>
            </a:r>
            <a:r>
              <a:rPr sz="1000" b="1" i="0" u="none">
                <a:solidFill>
                  <a:srgbClr val="004DB6"/>
                </a:solidFill>
                <a:latin typeface="calibri"/>
              </a:rPr>
              <a:t>
Greater Melbourne Area, Australia</a:t>
            </a:r>
            <a:r>
              <a:rPr sz="1000" b="0" i="0" u="none">
                <a:solidFill>
                  <a:srgbClr val="000000"/>
                </a:solidFill>
                <a:latin typeface="calibri"/>
              </a:rPr>
              <a:t>
•  Legal Support &amp; Paralegal
•  Litigation
•  Contract Management &amp; Transaction</a:t>
            </a:r>
          </a:p>
        </p:txBody>
      </p:sp>
      <p:sp>
        <p:nvSpPr>
          <p:cNvPr id="20" name="Rectangle: Rounded Corners 20">
            <a:extLst>
              <a:ext uri="{FF2B5EF4-FFF2-40B4-BE49-F238E27FC236}">
                <a16:creationId xmlns:a16="http://schemas.microsoft.com/office/drawing/2014/main" id="{94B9C2F1-7E54-9CBD-7486-A081E2256FAC}"/>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22" name="Rectangle 21">
            <a:extLst>
              <a:ext uri="{FF2B5EF4-FFF2-40B4-BE49-F238E27FC236}">
                <a16:creationId xmlns:a16="http://schemas.microsoft.com/office/drawing/2014/main" id="{F937F88D-4869-A0A8-FF5E-5AEB18FE8FFF}"/>
              </a:ext>
            </a:extLst>
          </p:cNvPr>
          <p:cNvSpPr/>
          <p:nvPr/>
        </p:nvSpPr>
        <p:spPr>
          <a:xfrm>
            <a:off x="9399533" y="1343020"/>
            <a:ext cx="2452999"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8</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2"/>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250</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415</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3,755</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~85.0%</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R&amp;D Footprint for Flutter Entertainment plc</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14</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Cluj County, Romania
West Yorkshire, United Kingdom
Sofia City, Bulgaria
Rome Area, Italy
Tbilisi, Georgia</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Toronto Area, Canada
Greater New York City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Melbourne Area, Australia
Hyderabad Area, India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R&amp;D</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4,420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~5.7%</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u="none" dirty="0">
                <a:solidFill>
                  <a:srgbClr val="FFFFFF"/>
                </a:solidFill>
                <a:latin typeface="Calibiri"/>
              </a:rPr>
              <a:t>~9.4%</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i="0" u="none">
                <a:solidFill>
                  <a:srgbClr val="004DB6"/>
                </a:solidFill>
                <a:latin typeface="calibri"/>
              </a:rPr>
              <a:t>Cluj County, Romania</a:t>
            </a:r>
            <a:r>
              <a:rPr sz="1000" b="0" i="0" u="none">
                <a:solidFill>
                  <a:srgbClr val="000000"/>
                </a:solidFill>
                <a:latin typeface="calibri"/>
              </a:rPr>
              <a:t>
•  Application Development &amp; Maintenance
•  Quality Assurance
•  Data Engineering
•  Cybersecurity
•  Software Testing</a:t>
            </a:r>
            <a:r>
              <a:rPr sz="1000" b="1" i="0" u="none">
                <a:solidFill>
                  <a:srgbClr val="004DB6"/>
                </a:solidFill>
                <a:latin typeface="calibri"/>
              </a:rPr>
              <a:t>
</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18</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2"/>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9</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100</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541</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~83.2%</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Human Resources Footprint for Flutter Entertainment plc</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19</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Cluj County, Romania
Milan Area, Italy
Isle of Man
West Yorkshire, United Kingdom
Belgrade, Serbia</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Kansas City Metropolitan Area, United States
Minas Gerais Area, Brazil</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Melbourne Area, Australia
Hyderabad Area, India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Human Resources</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650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~1.4%</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u="none" dirty="0">
                <a:solidFill>
                  <a:srgbClr val="FFFFFF"/>
                </a:solidFill>
                <a:latin typeface="Calibiri"/>
              </a:rPr>
              <a:t>~15.4%</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i="0" u="none">
                <a:solidFill>
                  <a:srgbClr val="004DB6"/>
                </a:solidFill>
                <a:latin typeface="calibri"/>
              </a:rPr>
              <a:t>Milan Area, Italy</a:t>
            </a:r>
            <a:r>
              <a:rPr sz="1000" b="0" i="0" u="none">
                <a:solidFill>
                  <a:srgbClr val="000000"/>
                </a:solidFill>
                <a:latin typeface="calibri"/>
              </a:rPr>
              <a:t>
•  Talent Acquisition
•  Hr Strategy &amp; Governance
•  Payroll
•  Compensation &amp; Benefits
•  Learning &amp; Development</a:t>
            </a:r>
            <a:r>
              <a:rPr sz="1000" b="1" i="0" u="none">
                <a:solidFill>
                  <a:srgbClr val="004DB6"/>
                </a:solidFill>
                <a:latin typeface="calibri"/>
              </a:rPr>
              <a:t>
Cluj County, Romania</a:t>
            </a:r>
            <a:r>
              <a:rPr sz="1000" b="0" i="0" u="none">
                <a:solidFill>
                  <a:srgbClr val="000000"/>
                </a:solidFill>
                <a:latin typeface="calibri"/>
              </a:rPr>
              <a:t>
•  Talent Acquisition
•  Hr Strategy &amp; Governance
•  Learning &amp; Development
•  Employee Relation, Engagement &amp; Retention</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23</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2"/>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6</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4</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50</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~83.3%</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Supply Chain Footprint for Flutter Entertainment plc</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6</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Milan Area, Italy
Casablanca-Settat, Morocco
South Backa, Serbia
Lecco Area, Italy
Tirana, Albania</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Kansas City Metropolitan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Dhaka, Bangladesh</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Supply Chain</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60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~10.0%</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u="none" dirty="0">
                <a:solidFill>
                  <a:srgbClr val="FFFFFF"/>
                </a:solidFill>
                <a:latin typeface="Calibiri"/>
              </a:rPr>
              <a:t>~6.7%</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i="0" u="none">
                <a:solidFill>
                  <a:srgbClr val="004DB6"/>
                </a:solidFill>
                <a:latin typeface="calibri"/>
              </a:rPr>
              <a:t>Milan Area, Italy</a:t>
            </a:r>
            <a:r>
              <a:rPr sz="1000" b="0" i="0" u="none">
                <a:solidFill>
                  <a:srgbClr val="000000"/>
                </a:solidFill>
                <a:latin typeface="calibri"/>
              </a:rPr>
              <a:t>
•  Logistics &amp; Distribution</a:t>
            </a:r>
            <a:r>
              <a:rPr sz="1000" b="1" i="0" u="none">
                <a:solidFill>
                  <a:srgbClr val="004DB6"/>
                </a:solidFill>
                <a:latin typeface="calibri"/>
              </a:rPr>
              <a:t>
Casablanca-Settat, Morocco</a:t>
            </a:r>
            <a:r>
              <a:rPr sz="1000" b="0" i="0" u="none">
                <a:solidFill>
                  <a:srgbClr val="000000"/>
                </a:solidFill>
                <a:latin typeface="calibri"/>
              </a:rPr>
              <a:t>
•  Logistics &amp; Distribution
•  Warehousing</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8</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2"/>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2</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20</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108</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~83.1%</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Procurement Footprint for Flutter Entertainment plc</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9</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3</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Milan Area, Italy
Cluj County, Romania
Tirana, Albania
Belgrade, Serbia
Rome Area, Italy</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Kansas City Metropolitan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Hyderabad Area, India
Greater Melbourne Area, Australia
Bengaluru Area, India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Procurement</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130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~1.5%</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u="none" dirty="0">
                <a:solidFill>
                  <a:srgbClr val="FFFFFF"/>
                </a:solidFill>
                <a:latin typeface="Calibiri"/>
              </a:rPr>
              <a:t>~15.4%</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i="0" u="none">
                <a:solidFill>
                  <a:srgbClr val="004DB6"/>
                </a:solidFill>
                <a:latin typeface="calibri"/>
              </a:rPr>
              <a:t>Milan Area, Italy</a:t>
            </a:r>
            <a:r>
              <a:rPr sz="1000" b="0" i="0" u="none">
                <a:solidFill>
                  <a:srgbClr val="000000"/>
                </a:solidFill>
                <a:latin typeface="calibri"/>
              </a:rPr>
              <a:t>
•  Strategic Sourcing &amp; Purchasing</a:t>
            </a:r>
            <a:r>
              <a:rPr sz="1000" b="1" i="0" u="none">
                <a:solidFill>
                  <a:srgbClr val="004DB6"/>
                </a:solidFill>
                <a:latin typeface="calibri"/>
              </a:rPr>
              <a:t>
Cluj County, Romania</a:t>
            </a:r>
            <a:r>
              <a:rPr sz="1000" b="0" i="0" u="none">
                <a:solidFill>
                  <a:srgbClr val="000000"/>
                </a:solidFill>
                <a:latin typeface="calibri"/>
              </a:rPr>
              <a:t>
•  Strategic Sourcing &amp; Purchasing</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13</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0B3A9B-C979-8A66-0D83-6B610E42164F}"/>
              </a:ext>
            </a:extLst>
          </p:cNvPr>
          <p:cNvPicPr>
            <a:picLocks noChangeAspect="1"/>
          </p:cNvPicPr>
          <p:nvPr/>
        </p:nvPicPr>
        <p:blipFill rotWithShape="1">
          <a:blip r:embed="rId2"/>
          <a:srcRect l="3576" t="9604" r="11647" b="5153"/>
          <a:stretch/>
        </p:blipFill>
        <p:spPr>
          <a:xfrm>
            <a:off x="0" y="1313198"/>
            <a:ext cx="10131892" cy="5094833"/>
          </a:xfrm>
          <a:prstGeom prst="rect">
            <a:avLst/>
          </a:prstGeom>
        </p:spPr>
      </p:pic>
      <p:sp>
        <p:nvSpPr>
          <p:cNvPr id="4" name="Oval 3">
            <a:extLst>
              <a:ext uri="{FF2B5EF4-FFF2-40B4-BE49-F238E27FC236}">
                <a16:creationId xmlns:a16="http://schemas.microsoft.com/office/drawing/2014/main" id="{076A0231-3431-477E-A951-747F7106EE90}"/>
              </a:ext>
            </a:extLst>
          </p:cNvPr>
          <p:cNvSpPr/>
          <p:nvPr/>
        </p:nvSpPr>
        <p:spPr>
          <a:xfrm>
            <a:off x="5305832" y="2828724"/>
            <a:ext cx="549727" cy="530195"/>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5" name="TextBox 4">
            <a:extLst>
              <a:ext uri="{FF2B5EF4-FFF2-40B4-BE49-F238E27FC236}">
                <a16:creationId xmlns:a16="http://schemas.microsoft.com/office/drawing/2014/main" id="{F335D3FA-98AA-938A-76A9-89024B134134}"/>
              </a:ext>
            </a:extLst>
          </p:cNvPr>
          <p:cNvSpPr txBox="1"/>
          <p:nvPr/>
        </p:nvSpPr>
        <p:spPr>
          <a:xfrm>
            <a:off x="1262492" y="2828724"/>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Americas</a:t>
            </a:r>
          </a:p>
        </p:txBody>
      </p:sp>
      <p:cxnSp>
        <p:nvCxnSpPr>
          <p:cNvPr id="6" name="Connector: Elbow 385">
            <a:extLst>
              <a:ext uri="{FF2B5EF4-FFF2-40B4-BE49-F238E27FC236}">
                <a16:creationId xmlns:a16="http://schemas.microsoft.com/office/drawing/2014/main" id="{B019311E-1E08-0995-B341-4BC866893F8D}"/>
              </a:ext>
            </a:extLst>
          </p:cNvPr>
          <p:cNvCxnSpPr>
            <a:cxnSpLocks/>
            <a:stCxn id="9" idx="6"/>
            <a:endCxn id="46" idx="2"/>
          </p:cNvCxnSpPr>
          <p:nvPr/>
        </p:nvCxnSpPr>
        <p:spPr>
          <a:xfrm>
            <a:off x="2078148" y="3420900"/>
            <a:ext cx="922314" cy="498825"/>
          </a:xfrm>
          <a:prstGeom prst="bentConnector3">
            <a:avLst>
              <a:gd name="adj1" fmla="val 50000"/>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7BBACB1-F888-AAF7-7B39-87CD3ABC27AB}"/>
              </a:ext>
            </a:extLst>
          </p:cNvPr>
          <p:cNvSpPr txBox="1"/>
          <p:nvPr/>
        </p:nvSpPr>
        <p:spPr>
          <a:xfrm>
            <a:off x="4988912" y="3333945"/>
            <a:ext cx="10913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EMEA</a:t>
            </a:r>
          </a:p>
        </p:txBody>
      </p:sp>
      <p:cxnSp>
        <p:nvCxnSpPr>
          <p:cNvPr id="8" name="Connector: Elbow 385">
            <a:extLst>
              <a:ext uri="{FF2B5EF4-FFF2-40B4-BE49-F238E27FC236}">
                <a16:creationId xmlns:a16="http://schemas.microsoft.com/office/drawing/2014/main" id="{1F8B89C4-27DF-DD6E-B61B-D915EE1F720E}"/>
              </a:ext>
            </a:extLst>
          </p:cNvPr>
          <p:cNvCxnSpPr>
            <a:cxnSpLocks/>
            <a:stCxn id="4" idx="0"/>
            <a:endCxn id="25" idx="3"/>
          </p:cNvCxnSpPr>
          <p:nvPr/>
        </p:nvCxnSpPr>
        <p:spPr>
          <a:xfrm rot="16200000" flipV="1">
            <a:off x="4424424" y="1672451"/>
            <a:ext cx="1345592" cy="966953"/>
          </a:xfrm>
          <a:prstGeom prst="bentConnector2">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9248609-32AD-9C75-76FD-B2288258D0EE}"/>
              </a:ext>
            </a:extLst>
          </p:cNvPr>
          <p:cNvSpPr/>
          <p:nvPr/>
        </p:nvSpPr>
        <p:spPr>
          <a:xfrm>
            <a:off x="1538148" y="3150900"/>
            <a:ext cx="540000" cy="540000"/>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1" name="Oval 10">
            <a:extLst>
              <a:ext uri="{FF2B5EF4-FFF2-40B4-BE49-F238E27FC236}">
                <a16:creationId xmlns:a16="http://schemas.microsoft.com/office/drawing/2014/main" id="{9F63808E-BDD2-3D29-1866-A6E8EC929AB4}"/>
              </a:ext>
            </a:extLst>
          </p:cNvPr>
          <p:cNvSpPr/>
          <p:nvPr/>
        </p:nvSpPr>
        <p:spPr>
          <a:xfrm>
            <a:off x="6573563" y="3565373"/>
            <a:ext cx="520248" cy="486621"/>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sp>
        <p:nvSpPr>
          <p:cNvPr id="14" name="Rectangle 13">
            <a:extLst>
              <a:ext uri="{FF2B5EF4-FFF2-40B4-BE49-F238E27FC236}">
                <a16:creationId xmlns:a16="http://schemas.microsoft.com/office/drawing/2014/main" id="{FDF89079-13C8-555A-4A1A-B36B1DB5997D}"/>
              </a:ext>
            </a:extLst>
          </p:cNvPr>
          <p:cNvSpPr/>
          <p:nvPr/>
        </p:nvSpPr>
        <p:spPr>
          <a:xfrm>
            <a:off x="3249188" y="3770633"/>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60</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16" name="TextBox 15">
            <a:extLst>
              <a:ext uri="{FF2B5EF4-FFF2-40B4-BE49-F238E27FC236}">
                <a16:creationId xmlns:a16="http://schemas.microsoft.com/office/drawing/2014/main" id="{06433A11-E457-D939-D470-09B86EB6673D}"/>
              </a:ext>
            </a:extLst>
          </p:cNvPr>
          <p:cNvSpPr txBox="1"/>
          <p:nvPr/>
        </p:nvSpPr>
        <p:spPr>
          <a:xfrm>
            <a:off x="2893102" y="1670748"/>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a:t>
            </a:r>
            <a:r>
              <a:rPr kumimoji="0" lang="en-US" sz="1200" b="1" i="1" u="none" strike="noStrike" kern="1200" cap="none" spc="0" normalizeH="0" noProof="0" dirty="0">
                <a:ln>
                  <a:noFill/>
                </a:ln>
                <a:solidFill>
                  <a:srgbClr val="D02A00">
                    <a:lumMod val="75000"/>
                  </a:srgbClr>
                </a:solidFill>
                <a:effectLst/>
                <a:uLnTx/>
                <a:uFillTx/>
                <a:latin typeface="Calibiri"/>
              </a:rPr>
              <a:t> </a:t>
            </a:r>
            <a:r>
              <a:rPr kumimoji="0" lang="en-US" sz="1200" b="1" i="1" u="none" strike="noStrike" kern="1200" cap="none" spc="0" normalizeH="0" baseline="0" noProof="0" dirty="0">
                <a:ln>
                  <a:noFill/>
                </a:ln>
                <a:solidFill>
                  <a:srgbClr val="D02A00">
                    <a:lumMod val="75000"/>
                  </a:srgbClr>
                </a:solidFill>
                <a:effectLst/>
                <a:uLnTx/>
                <a:uFillTx/>
                <a:latin typeface="Calibiri"/>
              </a:rPr>
              <a:t>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19" name="TextBox 18">
            <a:extLst>
              <a:ext uri="{FF2B5EF4-FFF2-40B4-BE49-F238E27FC236}">
                <a16:creationId xmlns:a16="http://schemas.microsoft.com/office/drawing/2014/main" id="{331C2717-9C47-5D9A-F5B5-32E49F56D995}"/>
              </a:ext>
            </a:extLst>
          </p:cNvPr>
          <p:cNvSpPr txBox="1"/>
          <p:nvPr/>
        </p:nvSpPr>
        <p:spPr>
          <a:xfrm>
            <a:off x="7574615" y="4190311"/>
            <a:ext cx="13353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cxnSp>
        <p:nvCxnSpPr>
          <p:cNvPr id="22" name="Connector: Elbow 385">
            <a:extLst>
              <a:ext uri="{FF2B5EF4-FFF2-40B4-BE49-F238E27FC236}">
                <a16:creationId xmlns:a16="http://schemas.microsoft.com/office/drawing/2014/main" id="{84631ACB-5F52-2F28-9114-C6F71A06D3FE}"/>
              </a:ext>
            </a:extLst>
          </p:cNvPr>
          <p:cNvCxnSpPr>
            <a:cxnSpLocks/>
            <a:stCxn id="11" idx="4"/>
          </p:cNvCxnSpPr>
          <p:nvPr/>
        </p:nvCxnSpPr>
        <p:spPr>
          <a:xfrm rot="5400000" flipH="1" flipV="1">
            <a:off x="7138746" y="3710923"/>
            <a:ext cx="36012" cy="646130"/>
          </a:xfrm>
          <a:prstGeom prst="bentConnector4">
            <a:avLst>
              <a:gd name="adj1" fmla="val -634788"/>
              <a:gd name="adj2" fmla="val 70129"/>
            </a:avLst>
          </a:prstGeom>
          <a:ln>
            <a:solidFill>
              <a:schemeClr val="bg2">
                <a:lumMod val="10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EF827F-5DA0-917E-3DA2-E0660B6546F5}"/>
              </a:ext>
            </a:extLst>
          </p:cNvPr>
          <p:cNvSpPr/>
          <p:nvPr/>
        </p:nvSpPr>
        <p:spPr>
          <a:xfrm>
            <a:off x="7685141" y="3879095"/>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FFFF"/>
                </a:solidFill>
                <a:effectLst/>
                <a:uLnTx/>
                <a:uFillTx/>
                <a:latin typeface="Calibiri"/>
              </a:rPr>
              <a:t>150</a:t>
            </a:r>
          </a:p>
        </p:txBody>
      </p:sp>
      <p:sp>
        <p:nvSpPr>
          <p:cNvPr id="25" name="Rectangle 24">
            <a:extLst>
              <a:ext uri="{FF2B5EF4-FFF2-40B4-BE49-F238E27FC236}">
                <a16:creationId xmlns:a16="http://schemas.microsoft.com/office/drawing/2014/main" id="{156D7044-EF8E-6BD3-1DD6-2C6FF12DB616}"/>
              </a:ext>
            </a:extLst>
          </p:cNvPr>
          <p:cNvSpPr/>
          <p:nvPr/>
        </p:nvSpPr>
        <p:spPr>
          <a:xfrm>
            <a:off x="3294158" y="1346244"/>
            <a:ext cx="1319585" cy="2737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i="0" u="none" dirty="0">
                <a:solidFill>
                  <a:srgbClr val="FFFFFF"/>
                </a:solidFill>
                <a:latin typeface="Calibiri"/>
              </a:rPr>
              <a:t>1,310</a:t>
            </a:r>
            <a:endParaRPr kumimoji="0" lang="en-IN" sz="1100" b="1" i="0" u="none" strike="noStrike" kern="1200" cap="none" spc="0" normalizeH="0" baseline="0" noProof="0" dirty="0">
              <a:ln>
                <a:noFill/>
              </a:ln>
              <a:solidFill>
                <a:srgbClr val="FFFFFF"/>
              </a:solidFill>
              <a:effectLst/>
              <a:uLnTx/>
              <a:uFillTx/>
              <a:latin typeface="Calibiri"/>
            </a:endParaRPr>
          </a:p>
        </p:txBody>
      </p:sp>
      <p:sp>
        <p:nvSpPr>
          <p:cNvPr id="27" name="TextBox 26">
            <a:extLst>
              <a:ext uri="{FF2B5EF4-FFF2-40B4-BE49-F238E27FC236}">
                <a16:creationId xmlns:a16="http://schemas.microsoft.com/office/drawing/2014/main" id="{BCD50A28-DA81-19D0-F16C-572BD8661739}"/>
              </a:ext>
            </a:extLst>
          </p:cNvPr>
          <p:cNvSpPr txBox="1"/>
          <p:nvPr/>
        </p:nvSpPr>
        <p:spPr>
          <a:xfrm>
            <a:off x="2879849" y="4126832"/>
            <a:ext cx="1871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D02A00">
                    <a:lumMod val="75000"/>
                  </a:srgbClr>
                </a:solidFill>
                <a:effectLst/>
                <a:uLnTx/>
                <a:uFillTx/>
                <a:latin typeface="Calibiri"/>
              </a:rPr>
              <a:t>     Key Locations</a:t>
            </a:r>
            <a:endParaRPr kumimoji="0" lang="en-IN" sz="1200" b="1" i="1" u="none" strike="noStrike" kern="1200" cap="none" spc="0" normalizeH="0" baseline="0" noProof="0" dirty="0">
              <a:ln>
                <a:noFill/>
              </a:ln>
              <a:solidFill>
                <a:srgbClr val="D02A00">
                  <a:lumMod val="75000"/>
                </a:srgbClr>
              </a:solidFill>
              <a:effectLst/>
              <a:uLnTx/>
              <a:uFillTx/>
              <a:latin typeface="Calibiri"/>
            </a:endParaRPr>
          </a:p>
        </p:txBody>
      </p:sp>
      <p:sp>
        <p:nvSpPr>
          <p:cNvPr id="30" name="TextBox 29">
            <a:extLst>
              <a:ext uri="{FF2B5EF4-FFF2-40B4-BE49-F238E27FC236}">
                <a16:creationId xmlns:a16="http://schemas.microsoft.com/office/drawing/2014/main" id="{845CE324-01E0-F7D8-E2A3-31B8FB3AAB73}"/>
              </a:ext>
            </a:extLst>
          </p:cNvPr>
          <p:cNvSpPr txBox="1"/>
          <p:nvPr/>
        </p:nvSpPr>
        <p:spPr>
          <a:xfrm>
            <a:off x="6468856" y="3226397"/>
            <a:ext cx="6924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iri"/>
              </a:rPr>
              <a:t>APAC</a:t>
            </a:r>
          </a:p>
        </p:txBody>
      </p:sp>
      <p:sp>
        <p:nvSpPr>
          <p:cNvPr id="33" name="TextBox 32">
            <a:extLst>
              <a:ext uri="{FF2B5EF4-FFF2-40B4-BE49-F238E27FC236}">
                <a16:creationId xmlns:a16="http://schemas.microsoft.com/office/drawing/2014/main" id="{379C2B19-9276-4D7A-8953-BDA9B220812E}"/>
              </a:ext>
            </a:extLst>
          </p:cNvPr>
          <p:cNvSpPr txBox="1"/>
          <p:nvPr/>
        </p:nvSpPr>
        <p:spPr>
          <a:xfrm>
            <a:off x="5182371" y="2970990"/>
            <a:ext cx="79664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~86.2%</a:t>
            </a:r>
          </a:p>
        </p:txBody>
      </p:sp>
      <p:sp>
        <p:nvSpPr>
          <p:cNvPr id="47" name="Rectangle 46">
            <a:extLst>
              <a:ext uri="{FF2B5EF4-FFF2-40B4-BE49-F238E27FC236}">
                <a16:creationId xmlns:a16="http://schemas.microsoft.com/office/drawing/2014/main" id="{17A2AF8F-D9BA-8FAC-B857-C1B1FADFC418}"/>
              </a:ext>
            </a:extLst>
          </p:cNvPr>
          <p:cNvSpPr/>
          <p:nvPr/>
        </p:nvSpPr>
        <p:spPr>
          <a:xfrm>
            <a:off x="315164" y="922947"/>
            <a:ext cx="11561673" cy="289289"/>
          </a:xfrm>
          <a:prstGeom prst="rect">
            <a:avLst/>
          </a:prstGeom>
          <a:solidFill>
            <a:srgbClr val="2B9D9A"/>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lvl="0" algn="ctr">
              <a:defRPr/>
            </a:pPr>
            <a:r>
              <a:rPr kumimoji="0" lang="en-IN" sz="1200" b="1" i="0" u="none" strike="noStrike" kern="1200" cap="none" spc="0" normalizeH="0" baseline="0" noProof="0" dirty="0">
                <a:ln>
                  <a:noFill/>
                </a:ln>
                <a:solidFill>
                  <a:srgbClr val="FFFFFF"/>
                </a:solidFill>
                <a:effectLst/>
                <a:uLnTx/>
                <a:uFillTx/>
                <a:latin typeface="Calibiri"/>
              </a:rPr>
              <a:t>Global IT Footprint for Flutter Entertainment plc</a:t>
            </a:r>
          </a:p>
        </p:txBody>
      </p:sp>
      <p:sp>
        <p:nvSpPr>
          <p:cNvPr id="46" name="Oval 45">
            <a:extLst>
              <a:ext uri="{FF2B5EF4-FFF2-40B4-BE49-F238E27FC236}">
                <a16:creationId xmlns:a16="http://schemas.microsoft.com/office/drawing/2014/main" id="{BA80D95D-97F1-EF32-500F-3A1914DCBCC1}"/>
              </a:ext>
            </a:extLst>
          </p:cNvPr>
          <p:cNvSpPr/>
          <p:nvPr/>
        </p:nvSpPr>
        <p:spPr>
          <a:xfrm>
            <a:off x="3000462" y="3751425"/>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0" name="Oval 49">
            <a:extLst>
              <a:ext uri="{FF2B5EF4-FFF2-40B4-BE49-F238E27FC236}">
                <a16:creationId xmlns:a16="http://schemas.microsoft.com/office/drawing/2014/main" id="{325D7CAB-F11F-E49F-6E0F-B5E1FD950143}"/>
              </a:ext>
            </a:extLst>
          </p:cNvPr>
          <p:cNvSpPr/>
          <p:nvPr/>
        </p:nvSpPr>
        <p:spPr>
          <a:xfrm>
            <a:off x="3083245" y="1341611"/>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14</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89769070-DBED-D0E4-1B26-BB44B7FD45A7}"/>
              </a:ext>
            </a:extLst>
          </p:cNvPr>
          <p:cNvSpPr/>
          <p:nvPr/>
        </p:nvSpPr>
        <p:spPr>
          <a:xfrm>
            <a:off x="7489410" y="3853712"/>
            <a:ext cx="311102" cy="33659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56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a:t>
            </a:r>
            <a:endParaRPr kumimoji="0" lang="en-IN" sz="12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sp>
        <p:nvSpPr>
          <p:cNvPr id="57" name="TextBox 56">
            <a:extLst>
              <a:ext uri="{FF2B5EF4-FFF2-40B4-BE49-F238E27FC236}">
                <a16:creationId xmlns:a16="http://schemas.microsoft.com/office/drawing/2014/main" id="{3374E447-17B0-312E-14B3-9F999AD89A28}"/>
              </a:ext>
            </a:extLst>
          </p:cNvPr>
          <p:cNvSpPr txBox="1"/>
          <p:nvPr/>
        </p:nvSpPr>
        <p:spPr>
          <a:xfrm>
            <a:off x="2534276" y="2042497"/>
            <a:ext cx="2611309" cy="162210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Cluj County, Romania
West Yorkshire, United Kingdom
Dublin, Ireland
Tbilisi, Georgia
Tirana, Albania</a:t>
            </a:r>
            <a:endParaRPr lang="en-IN" sz="1100" dirty="0">
              <a:solidFill>
                <a:srgbClr val="000000"/>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39833C4D-7848-27A0-C1E7-253FBE0595B9}"/>
              </a:ext>
            </a:extLst>
          </p:cNvPr>
          <p:cNvSpPr txBox="1"/>
          <p:nvPr/>
        </p:nvSpPr>
        <p:spPr>
          <a:xfrm>
            <a:off x="2549757" y="4426467"/>
            <a:ext cx="2573573" cy="1404490"/>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Toronto Area, Canada
Greater New York City Area, United States</a:t>
            </a:r>
            <a:endParaRPr lang="en-IN" sz="1100" dirty="0">
              <a:solidFill>
                <a:srgbClr val="000000"/>
              </a:solidFill>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2091B2C0-F32B-86A5-3381-11B44143D165}"/>
              </a:ext>
            </a:extLst>
          </p:cNvPr>
          <p:cNvSpPr txBox="1"/>
          <p:nvPr/>
        </p:nvSpPr>
        <p:spPr>
          <a:xfrm>
            <a:off x="7137934" y="4526910"/>
            <a:ext cx="2202924" cy="1240306"/>
          </a:xfrm>
          <a:prstGeom prst="rect">
            <a:avLst/>
          </a:prstGeom>
          <a:noFill/>
        </p:spPr>
        <p:txBody>
          <a:bodyPr wrap="square" rtlCol="0">
            <a:noAutofit/>
          </a:body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Melbourne Area, Australia
Hyderabad Area, India</a:t>
            </a:r>
            <a:endParaRPr lang="en-IN" sz="1100" dirty="0">
              <a:solidFill>
                <a:srgbClr val="000000"/>
              </a:solidFill>
              <a:latin typeface="Calibri" panose="020F0502020204030204" pitchFamily="34" charset="0"/>
              <a:cs typeface="Calibri" panose="020F0502020204030204" pitchFamily="34" charset="0"/>
            </a:endParaRPr>
          </a:p>
        </p:txBody>
      </p:sp>
      <p:sp>
        <p:nvSpPr>
          <p:cNvPr id="15" name="Title 1">
            <a:extLst>
              <a:ext uri="{FF2B5EF4-FFF2-40B4-BE49-F238E27FC236}">
                <a16:creationId xmlns:a16="http://schemas.microsoft.com/office/drawing/2014/main" id="{248F6438-249E-7A2A-010D-5E18DF1FC398}"/>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rPr>
              <a:t>Global Footprint:</a:t>
            </a:r>
          </a:p>
        </p:txBody>
      </p:sp>
      <p:sp>
        <p:nvSpPr>
          <p:cNvPr id="13" name="TextBox 12">
            <a:extLst>
              <a:ext uri="{FF2B5EF4-FFF2-40B4-BE49-F238E27FC236}">
                <a16:creationId xmlns:a16="http://schemas.microsoft.com/office/drawing/2014/main" id="{1B13EF86-08DC-3683-FFC3-0F26EA73486B}"/>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Percentages may not sum to 100%, because of rounding. The above-mentioned focused workloads are not exhaustive. </a:t>
            </a:r>
          </a:p>
        </p:txBody>
      </p:sp>
      <p:sp>
        <p:nvSpPr>
          <p:cNvPr id="35" name="Title 1">
            <a:extLst>
              <a:ext uri="{FF2B5EF4-FFF2-40B4-BE49-F238E27FC236}">
                <a16:creationId xmlns:a16="http://schemas.microsoft.com/office/drawing/2014/main" id="{094EE0B6-3C13-825B-B30D-39C088050D2B}"/>
              </a:ext>
            </a:extLst>
          </p:cNvPr>
          <p:cNvSpPr>
            <a:spLocks noGrp="1"/>
          </p:cNvSpPr>
          <p:nvPr/>
        </p:nvSpPr>
        <p:spPr>
          <a:xfrm>
            <a:off x="1538148" y="23404"/>
            <a:ext cx="8826765"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IT</a:t>
            </a:r>
          </a:p>
        </p:txBody>
      </p:sp>
      <p:grpSp>
        <p:nvGrpSpPr>
          <p:cNvPr id="44" name="Group 43">
            <a:extLst>
              <a:ext uri="{FF2B5EF4-FFF2-40B4-BE49-F238E27FC236}">
                <a16:creationId xmlns:a16="http://schemas.microsoft.com/office/drawing/2014/main" id="{A737339A-FD63-2728-0F2F-5F3046436F07}"/>
              </a:ext>
            </a:extLst>
          </p:cNvPr>
          <p:cNvGrpSpPr/>
          <p:nvPr/>
        </p:nvGrpSpPr>
        <p:grpSpPr>
          <a:xfrm>
            <a:off x="212035" y="5173070"/>
            <a:ext cx="2073965" cy="1253604"/>
            <a:chOff x="212035" y="5009171"/>
            <a:chExt cx="2073965" cy="1253604"/>
          </a:xfrm>
        </p:grpSpPr>
        <p:sp>
          <p:nvSpPr>
            <p:cNvPr id="45" name="Rectangle 44">
              <a:extLst>
                <a:ext uri="{FF2B5EF4-FFF2-40B4-BE49-F238E27FC236}">
                  <a16:creationId xmlns:a16="http://schemas.microsoft.com/office/drawing/2014/main" id="{37F1161F-E5DC-BB14-1757-8F76962A1683}"/>
                </a:ext>
              </a:extLst>
            </p:cNvPr>
            <p:cNvSpPr/>
            <p:nvPr/>
          </p:nvSpPr>
          <p:spPr>
            <a:xfrm>
              <a:off x="212035" y="5009171"/>
              <a:ext cx="2073965" cy="1253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iri"/>
              </a:endParaRPr>
            </a:p>
          </p:txBody>
        </p:sp>
        <p:sp>
          <p:nvSpPr>
            <p:cNvPr id="48" name="Rectangle 47">
              <a:extLst>
                <a:ext uri="{FF2B5EF4-FFF2-40B4-BE49-F238E27FC236}">
                  <a16:creationId xmlns:a16="http://schemas.microsoft.com/office/drawing/2014/main" id="{11DE2C43-590B-46BC-59F5-DCDEB1C20160}"/>
                </a:ext>
              </a:extLst>
            </p:cNvPr>
            <p:cNvSpPr/>
            <p:nvPr/>
          </p:nvSpPr>
          <p:spPr>
            <a:xfrm>
              <a:off x="803376" y="5460924"/>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Total Workforce </a:t>
              </a:r>
            </a:p>
          </p:txBody>
        </p:sp>
        <p:sp>
          <p:nvSpPr>
            <p:cNvPr id="49" name="Rectangle 48">
              <a:extLst>
                <a:ext uri="{FF2B5EF4-FFF2-40B4-BE49-F238E27FC236}">
                  <a16:creationId xmlns:a16="http://schemas.microsoft.com/office/drawing/2014/main" id="{81F7373D-EFD3-BEA2-6A31-407A4632D83A}"/>
                </a:ext>
              </a:extLst>
            </p:cNvPr>
            <p:cNvSpPr/>
            <p:nvPr/>
          </p:nvSpPr>
          <p:spPr>
            <a:xfrm>
              <a:off x="394594" y="5495884"/>
              <a:ext cx="330894" cy="16999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1" i="0" u="none" strike="noStrike" kern="1200" cap="none" spc="0" normalizeH="0" baseline="0" noProof="0" dirty="0">
                <a:ln>
                  <a:noFill/>
                </a:ln>
                <a:solidFill>
                  <a:srgbClr val="FFFFFF"/>
                </a:solidFill>
                <a:effectLst/>
                <a:uLnTx/>
                <a:uFillTx/>
                <a:latin typeface="Calibiri"/>
              </a:endParaRPr>
            </a:p>
          </p:txBody>
        </p:sp>
        <p:sp>
          <p:nvSpPr>
            <p:cNvPr id="52" name="Rectangle 51">
              <a:extLst>
                <a:ext uri="{FF2B5EF4-FFF2-40B4-BE49-F238E27FC236}">
                  <a16:creationId xmlns:a16="http://schemas.microsoft.com/office/drawing/2014/main" id="{2DA3306E-43F2-002C-EF6C-38B46F881301}"/>
                </a:ext>
              </a:extLst>
            </p:cNvPr>
            <p:cNvSpPr/>
            <p:nvPr/>
          </p:nvSpPr>
          <p:spPr>
            <a:xfrm>
              <a:off x="798176" y="5813205"/>
              <a:ext cx="1487823" cy="400110"/>
            </a:xfrm>
            <a:prstGeom prst="rect">
              <a:avLst/>
            </a:prstGeom>
          </p:spPr>
          <p:txBody>
            <a:bodyPr wrap="square">
              <a:spAutoFit/>
            </a:bodyPr>
            <a:lstStyle/>
            <a:p>
              <a:pPr defTabSz="913561">
                <a:defRPr/>
              </a:pPr>
              <a:r>
                <a:rPr lang="en-IN" sz="1000" dirty="0">
                  <a:latin typeface="Calibri" panose="020F0502020204030204" pitchFamily="34" charset="0"/>
                  <a:cs typeface="Calibri" panose="020F0502020204030204" pitchFamily="34" charset="0"/>
                </a:rPr>
                <a:t>Regional Workforce Proportion</a:t>
              </a:r>
            </a:p>
          </p:txBody>
        </p:sp>
        <p:sp>
          <p:nvSpPr>
            <p:cNvPr id="53" name="Oval 52">
              <a:extLst>
                <a:ext uri="{FF2B5EF4-FFF2-40B4-BE49-F238E27FC236}">
                  <a16:creationId xmlns:a16="http://schemas.microsoft.com/office/drawing/2014/main" id="{9ECD0804-3758-8982-CED6-6A8008E0BC9D}"/>
                </a:ext>
              </a:extLst>
            </p:cNvPr>
            <p:cNvSpPr/>
            <p:nvPr/>
          </p:nvSpPr>
          <p:spPr>
            <a:xfrm>
              <a:off x="455751" y="5117514"/>
              <a:ext cx="208580" cy="228479"/>
            </a:xfrm>
            <a:prstGeom prst="ellipse">
              <a:avLst/>
            </a:prstGeom>
            <a:solidFill>
              <a:srgbClr val="FFC000"/>
            </a:solidFill>
            <a:ln w="12700" cap="flat" cmpd="sng" algn="ctr">
              <a:noFill/>
              <a:prstDash val="solid"/>
              <a:miter lim="800000"/>
            </a:ln>
            <a:effectLst>
              <a:outerShdw blurRad="63500" sx="102000" sy="102000" algn="ctr" rotWithShape="0">
                <a:prstClr val="black">
                  <a:alpha val="40000"/>
                </a:prstClr>
              </a:outerShdw>
            </a:effectLst>
          </p:spPr>
          <p:txBody>
            <a:bodyPr wrap="none" lIns="121819" tIns="60909" rIns="121819" bIns="60909" rtlCol="0"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IN" sz="1050" b="1" i="0" u="none" strike="noStrike" kern="0" cap="none" spc="0" normalizeH="0" baseline="0" noProof="0" dirty="0">
                <a:ln>
                  <a:noFill/>
                </a:ln>
                <a:solidFill>
                  <a:sysClr val="windowText" lastClr="000000"/>
                </a:solidFill>
                <a:effectLst/>
                <a:uLnTx/>
                <a:uFillTx/>
                <a:latin typeface="Calibiri"/>
              </a:endParaRPr>
            </a:p>
          </p:txBody>
        </p:sp>
        <p:sp>
          <p:nvSpPr>
            <p:cNvPr id="55" name="Rectangle 54">
              <a:extLst>
                <a:ext uri="{FF2B5EF4-FFF2-40B4-BE49-F238E27FC236}">
                  <a16:creationId xmlns:a16="http://schemas.microsoft.com/office/drawing/2014/main" id="{5B1E3170-983A-74F7-60E7-39D9ECF016AE}"/>
                </a:ext>
              </a:extLst>
            </p:cNvPr>
            <p:cNvSpPr/>
            <p:nvPr/>
          </p:nvSpPr>
          <p:spPr>
            <a:xfrm>
              <a:off x="803376" y="5108643"/>
              <a:ext cx="1020382" cy="246221"/>
            </a:xfrm>
            <a:prstGeom prst="rect">
              <a:avLst/>
            </a:prstGeom>
          </p:spPr>
          <p:txBody>
            <a:bodyPr wrap="square">
              <a:spAutoFit/>
            </a:bodyPr>
            <a:lstStyle/>
            <a:p>
              <a:pPr marL="0" marR="0" lvl="0" indent="0" algn="l" defTabSz="913561"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Calibiri"/>
                </a:rPr>
                <a:t>No. of Locations</a:t>
              </a:r>
            </a:p>
          </p:txBody>
        </p:sp>
        <p:sp>
          <p:nvSpPr>
            <p:cNvPr id="60" name="Oval 59">
              <a:extLst>
                <a:ext uri="{FF2B5EF4-FFF2-40B4-BE49-F238E27FC236}">
                  <a16:creationId xmlns:a16="http://schemas.microsoft.com/office/drawing/2014/main" id="{69AF5F6B-5A0A-FFF0-9F93-C5D57BA7E646}"/>
                </a:ext>
              </a:extLst>
            </p:cNvPr>
            <p:cNvSpPr/>
            <p:nvPr/>
          </p:nvSpPr>
          <p:spPr>
            <a:xfrm>
              <a:off x="445534" y="5830957"/>
              <a:ext cx="229013" cy="229013"/>
            </a:xfrm>
            <a:prstGeom prst="ellipse">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iri"/>
              </a:endParaRPr>
            </a:p>
          </p:txBody>
        </p:sp>
      </p:grpSp>
      <p:sp>
        <p:nvSpPr>
          <p:cNvPr id="63" name="Rectangle: Rounded Corners 31">
            <a:extLst>
              <a:ext uri="{FF2B5EF4-FFF2-40B4-BE49-F238E27FC236}">
                <a16:creationId xmlns:a16="http://schemas.microsoft.com/office/drawing/2014/main" id="{A636BBB1-B1C0-600F-5F01-499ED7E64193}"/>
              </a:ext>
            </a:extLst>
          </p:cNvPr>
          <p:cNvSpPr/>
          <p:nvPr/>
        </p:nvSpPr>
        <p:spPr>
          <a:xfrm>
            <a:off x="9399533" y="1951890"/>
            <a:ext cx="2483939" cy="55616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Workforce</a:t>
            </a:r>
          </a:p>
        </p:txBody>
      </p:sp>
      <p:sp>
        <p:nvSpPr>
          <p:cNvPr id="65" name="Rectangle 64">
            <a:extLst>
              <a:ext uri="{FF2B5EF4-FFF2-40B4-BE49-F238E27FC236}">
                <a16:creationId xmlns:a16="http://schemas.microsoft.com/office/drawing/2014/main" id="{3A21A271-D72B-B552-4B81-53E2E7F2C57B}"/>
              </a:ext>
            </a:extLst>
          </p:cNvPr>
          <p:cNvSpPr/>
          <p:nvPr/>
        </p:nvSpPr>
        <p:spPr>
          <a:xfrm>
            <a:off x="9399533" y="1951890"/>
            <a:ext cx="2470931"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1,520</a:t>
            </a:r>
            <a:endParaRPr lang="en-IN" sz="1200" b="1" dirty="0">
              <a:solidFill>
                <a:srgbClr val="F2F2F2"/>
              </a:solidFill>
              <a:latin typeface="Calibri" panose="020F0502020204030204" pitchFamily="34" charset="0"/>
              <a:cs typeface="Calibri" panose="020F0502020204030204" pitchFamily="34" charset="0"/>
            </a:endParaRPr>
          </a:p>
        </p:txBody>
      </p:sp>
      <p:sp>
        <p:nvSpPr>
          <p:cNvPr id="66" name="custom_name=&quot;focused_workloads_heading&quot;">
            <a:extLst>
              <a:ext uri="{FF2B5EF4-FFF2-40B4-BE49-F238E27FC236}">
                <a16:creationId xmlns:a16="http://schemas.microsoft.com/office/drawing/2014/main" id="{AC233BDE-8912-4016-2DCC-85010715E8A4}"/>
              </a:ext>
            </a:extLst>
          </p:cNvPr>
          <p:cNvSpPr txBox="1"/>
          <p:nvPr/>
        </p:nvSpPr>
        <p:spPr>
          <a:xfrm>
            <a:off x="9399533" y="2612341"/>
            <a:ext cx="2483939" cy="4616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Calibiri"/>
              </a:rPr>
              <a:t>Focused Workloads </a:t>
            </a:r>
            <a:r>
              <a:rPr lang="en-US" sz="1200" b="1" dirty="0">
                <a:latin typeface="Calibiri"/>
              </a:rPr>
              <a:t>for </a:t>
            </a:r>
            <a:r>
              <a:rPr kumimoji="0" lang="en-US" sz="1200" b="1" u="none" strike="noStrike" kern="1200" cap="none" spc="0" normalizeH="0" baseline="0" noProof="0" dirty="0">
                <a:ln>
                  <a:noFill/>
                </a:ln>
                <a:effectLst/>
                <a:uLnTx/>
                <a:uFillTx/>
                <a:latin typeface="Calibiri"/>
              </a:rPr>
              <a:t>Top Locations</a:t>
            </a:r>
            <a:endParaRPr kumimoji="0" lang="en-IN" sz="1200" b="1" u="none" strike="noStrike" kern="1200" cap="none" spc="0" normalizeH="0" baseline="0" noProof="0" dirty="0">
              <a:ln>
                <a:noFill/>
              </a:ln>
              <a:effectLst/>
              <a:uLnTx/>
              <a:uFillTx/>
              <a:latin typeface="Calibiri"/>
            </a:endParaRPr>
          </a:p>
        </p:txBody>
      </p:sp>
      <p:sp>
        <p:nvSpPr>
          <p:cNvPr id="67" name="TextBox 66">
            <a:extLst>
              <a:ext uri="{FF2B5EF4-FFF2-40B4-BE49-F238E27FC236}">
                <a16:creationId xmlns:a16="http://schemas.microsoft.com/office/drawing/2014/main" id="{B71E5EC7-1EB2-FF03-6C9C-7E5475433B81}"/>
              </a:ext>
            </a:extLst>
          </p:cNvPr>
          <p:cNvSpPr txBox="1"/>
          <p:nvPr/>
        </p:nvSpPr>
        <p:spPr>
          <a:xfrm>
            <a:off x="1431971" y="3211664"/>
            <a:ext cx="752354"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iri"/>
              </a:rPr>
              <a:t>~3.9%</a:t>
            </a:r>
          </a:p>
        </p:txBody>
      </p:sp>
      <p:sp>
        <p:nvSpPr>
          <p:cNvPr id="68" name="TextBox 67">
            <a:extLst>
              <a:ext uri="{FF2B5EF4-FFF2-40B4-BE49-F238E27FC236}">
                <a16:creationId xmlns:a16="http://schemas.microsoft.com/office/drawing/2014/main" id="{F40913DC-7E53-D5EE-ED1D-31A8160EBDED}"/>
              </a:ext>
            </a:extLst>
          </p:cNvPr>
          <p:cNvSpPr txBox="1"/>
          <p:nvPr/>
        </p:nvSpPr>
        <p:spPr>
          <a:xfrm>
            <a:off x="6485690" y="3601947"/>
            <a:ext cx="692449"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0" u="none" dirty="0">
                <a:solidFill>
                  <a:srgbClr val="FFFFFF"/>
                </a:solidFill>
                <a:latin typeface="Calibiri"/>
              </a:rPr>
              <a:t>~9.9%</a:t>
            </a:r>
            <a:endParaRPr kumimoji="0" lang="en-US" sz="1100" b="1" i="0" u="none" strike="noStrike" kern="1200" cap="none" spc="0" normalizeH="0" baseline="0" noProof="0" dirty="0">
              <a:ln>
                <a:noFill/>
              </a:ln>
              <a:solidFill>
                <a:srgbClr val="FFFFFF"/>
              </a:solidFill>
              <a:effectLst/>
              <a:uLnTx/>
              <a:uFillTx/>
              <a:latin typeface="Calibiri"/>
            </a:endParaRPr>
          </a:p>
        </p:txBody>
      </p:sp>
      <p:sp>
        <p:nvSpPr>
          <p:cNvPr id="3" name="TextBox 2">
            <a:extLst>
              <a:ext uri="{FF2B5EF4-FFF2-40B4-BE49-F238E27FC236}">
                <a16:creationId xmlns:a16="http://schemas.microsoft.com/office/drawing/2014/main" id="{19D50E08-0105-96B2-20C3-5E35E705DFC9}"/>
              </a:ext>
            </a:extLst>
          </p:cNvPr>
          <p:cNvSpPr txBox="1"/>
          <p:nvPr/>
        </p:nvSpPr>
        <p:spPr>
          <a:xfrm>
            <a:off x="9399534" y="3184402"/>
            <a:ext cx="2483938" cy="3384000"/>
          </a:xfrm>
          <a:prstGeom prst="rect">
            <a:avLst/>
          </a:prstGeom>
          <a:noFill/>
          <a:ln>
            <a:noFill/>
          </a:ln>
        </p:spPr>
        <p:txBody>
          <a:bodyPr wrap="square" rtlCol="0">
            <a:noAutofit/>
          </a:bodyPr>
          <a:lstStyle/>
          <a:p>
            <a:pPr>
              <a:defRPr/>
            </a:pPr>
            <a:r>
              <a:rPr sz="1000" b="1" i="0" u="none">
                <a:solidFill>
                  <a:srgbClr val="004DB6"/>
                </a:solidFill>
                <a:latin typeface="calibri"/>
              </a:rPr>
              <a:t>Cluj County, Romania</a:t>
            </a:r>
            <a:r>
              <a:rPr sz="1000" b="0" i="0" u="none">
                <a:solidFill>
                  <a:srgbClr val="000000"/>
                </a:solidFill>
                <a:latin typeface="calibri"/>
              </a:rPr>
              <a:t>
•  Data Centre Management
•  Devops
•  It Risk Management
•  Infrastructure Management System
•  Business Intelligence &amp; Analytics</a:t>
            </a:r>
            <a:r>
              <a:rPr sz="1000" b="1" i="0" u="none">
                <a:solidFill>
                  <a:srgbClr val="004DB6"/>
                </a:solidFill>
                <a:latin typeface="calibri"/>
              </a:rPr>
              <a:t>
West Yorkshire, United Kingdom</a:t>
            </a:r>
            <a:r>
              <a:rPr sz="1000" b="0" i="0" u="none">
                <a:solidFill>
                  <a:srgbClr val="000000"/>
                </a:solidFill>
                <a:latin typeface="calibri"/>
              </a:rPr>
              <a:t>
•  Business Intelligence &amp; Analytics</a:t>
            </a:r>
          </a:p>
        </p:txBody>
      </p:sp>
      <p:sp>
        <p:nvSpPr>
          <p:cNvPr id="17" name="Rectangle: Rounded Corners 20">
            <a:extLst>
              <a:ext uri="{FF2B5EF4-FFF2-40B4-BE49-F238E27FC236}">
                <a16:creationId xmlns:a16="http://schemas.microsoft.com/office/drawing/2014/main" id="{89AF608F-4088-4269-C72A-D837F0E2A336}"/>
              </a:ext>
            </a:extLst>
          </p:cNvPr>
          <p:cNvSpPr/>
          <p:nvPr/>
        </p:nvSpPr>
        <p:spPr>
          <a:xfrm>
            <a:off x="9386526" y="1327648"/>
            <a:ext cx="2483938" cy="56901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solidFill>
                  <a:srgbClr val="FFFFFF"/>
                </a:solidFill>
                <a:latin typeface="Calibiri"/>
              </a:rPr>
              <a:t> </a:t>
            </a:r>
            <a:endParaRPr kumimoji="0" lang="en-IN" sz="1100" b="1" i="0" u="none" strike="noStrike" kern="1200" cap="none" spc="0" normalizeH="0" baseline="0" noProof="0" dirty="0">
              <a:ln>
                <a:noFill/>
              </a:ln>
              <a:solidFill>
                <a:srgbClr val="FFFFFF"/>
              </a:solidFill>
              <a:effectLst/>
              <a:uLnTx/>
              <a:uFillTx/>
              <a:latin typeface="Calibi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FFFFFF"/>
                </a:solidFill>
                <a:effectLst/>
                <a:uLnTx/>
                <a:uFillTx/>
                <a:latin typeface="Calibiri"/>
              </a:rPr>
              <a:t>Total Number of Locations</a:t>
            </a:r>
          </a:p>
        </p:txBody>
      </p:sp>
      <p:sp>
        <p:nvSpPr>
          <p:cNvPr id="64" name="Rectangle 63">
            <a:extLst>
              <a:ext uri="{FF2B5EF4-FFF2-40B4-BE49-F238E27FC236}">
                <a16:creationId xmlns:a16="http://schemas.microsoft.com/office/drawing/2014/main" id="{FDD991B3-57F0-078F-DD26-7375F9020E62}"/>
              </a:ext>
            </a:extLst>
          </p:cNvPr>
          <p:cNvSpPr/>
          <p:nvPr/>
        </p:nvSpPr>
        <p:spPr>
          <a:xfrm>
            <a:off x="9399533" y="1343020"/>
            <a:ext cx="2452999" cy="276999"/>
          </a:xfrm>
          <a:prstGeom prst="rect">
            <a:avLst/>
          </a:prstGeom>
        </p:spPr>
        <p:txBody>
          <a:bodyPr wrap="square">
            <a:spAutoFit/>
          </a:bodyPr>
          <a:lstStyle/>
          <a:p>
            <a:pPr algn="ctr">
              <a:defRPr/>
            </a:pPr>
            <a:r>
              <a:rPr lang="en-US" sz="1200" b="1" i="0" u="none" dirty="0">
                <a:solidFill>
                  <a:srgbClr val="F2F2F2"/>
                </a:solidFill>
                <a:latin typeface="Calibri" panose="020F0502020204030204" pitchFamily="34" charset="0"/>
                <a:cs typeface="Calibri" panose="020F0502020204030204" pitchFamily="34" charset="0"/>
              </a:rPr>
              <a:t>18</a:t>
            </a:r>
            <a:endParaRPr lang="en-IN" sz="1200" b="1" dirty="0">
              <a:solidFill>
                <a:srgbClr val="F2F2F2"/>
              </a:solidFill>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a:solidFill>
                  <a:srgbClr val="C00000"/>
                </a:solidFill>
                <a:latin typeface="Calibri" panose="020F0502020204030204" pitchFamily="34" charset="0"/>
                <a:cs typeface="Calibri" panose="020F0502020204030204" pitchFamily="34" charset="0"/>
              </a:rPr>
              <a:t>Hiring Analysis – </a:t>
            </a:r>
            <a:r>
              <a:rPr lang="en-IN" sz="1600">
                <a:solidFill>
                  <a:srgbClr val="C00000"/>
                </a:solidFill>
                <a:latin typeface="Calibri" panose="020F0502020204030204" pitchFamily="34" charset="0"/>
              </a:rPr>
              <a:t>Overall</a:t>
            </a:r>
            <a:endParaRPr lang="en-IN" sz="1600" b="1">
              <a:solidFill>
                <a:srgbClr val="C00000"/>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76" name="Table 75">
            <a:extLst>
              <a:ext uri="{FF2B5EF4-FFF2-40B4-BE49-F238E27FC236}">
                <a16:creationId xmlns:a16="http://schemas.microsoft.com/office/drawing/2014/main" id="{A0EE0610-8C12-98C5-DF39-85A003580954}"/>
              </a:ext>
            </a:extLst>
          </p:cNvPr>
          <p:cNvGraphicFramePr>
            <a:graphicFrameLocks noGrp="1"/>
          </p:cNvGraphicFramePr>
          <p:nvPr>
            <p:extLst>
              <p:ext uri="{D42A27DB-BD31-4B8C-83A1-F6EECF244321}">
                <p14:modId xmlns:p14="http://schemas.microsoft.com/office/powerpoint/2010/main" val="625271672"/>
              </p:ext>
            </p:extLst>
          </p:nvPr>
        </p:nvGraphicFramePr>
        <p:xfrm>
          <a:off x="8009055" y="1055939"/>
          <a:ext cx="3891922" cy="30821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412446">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60382">
                <a:tc>
                  <a:txBody>
                    <a:bodyPr/>
                    <a:lstStyle/>
                    <a:p>
                      <a:pPr algn="ctr"/>
                      <a:r>
                        <a:rPr sz="1100" b="0">
                          <a:solidFill>
                            <a:srgbClr val="000000"/>
                          </a:solidFill>
                          <a:latin typeface="calibri"/>
                        </a:rPr>
                        <a:t>Dublin, Ireland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376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60382">
                <a:tc>
                  <a:txBody>
                    <a:bodyPr/>
                    <a:lstStyle/>
                    <a:p>
                      <a:pPr algn="ctr"/>
                      <a:r>
                        <a:rPr sz="1100" b="0">
                          <a:solidFill>
                            <a:srgbClr val="000000"/>
                          </a:solidFill>
                          <a:latin typeface="calibri"/>
                        </a:rPr>
                        <a:t>Cluj County, Romania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297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60382">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266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60382">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262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60382">
                <a:tc>
                  <a:txBody>
                    <a:bodyPr/>
                    <a:lstStyle/>
                    <a:p>
                      <a:pPr algn="ctr"/>
                      <a:r>
                        <a:rPr sz="1100" b="0">
                          <a:solidFill>
                            <a:srgbClr val="000000"/>
                          </a:solidFill>
                          <a:latin typeface="calibri"/>
                        </a:rPr>
                        <a:t>West Yorkshire,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221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60382">
                <a:tc>
                  <a:txBody>
                    <a:bodyPr/>
                    <a:lstStyle/>
                    <a:p>
                      <a:pPr algn="ctr"/>
                      <a:r>
                        <a:rPr sz="1100" b="0">
                          <a:solidFill>
                            <a:srgbClr val="000000"/>
                          </a:solidFill>
                          <a:latin typeface="calibri"/>
                        </a:rPr>
                        <a:t>Greater Boston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90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60382">
                <a:tc>
                  <a:txBody>
                    <a:bodyPr/>
                    <a:lstStyle/>
                    <a:p>
                      <a:pPr algn="ctr"/>
                      <a:r>
                        <a:rPr sz="1100" b="0">
                          <a:solidFill>
                            <a:srgbClr val="000000"/>
                          </a:solidFill>
                          <a:latin typeface="calibri"/>
                        </a:rPr>
                        <a:t>National Capital Region,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60382">
                <a:tc>
                  <a:txBody>
                    <a:bodyPr/>
                    <a:lstStyle/>
                    <a:p>
                      <a:pPr algn="ctr"/>
                      <a:r>
                        <a:rPr sz="1100" b="0">
                          <a:solidFill>
                            <a:srgbClr val="000000"/>
                          </a:solidFill>
                          <a:latin typeface="calibri"/>
                        </a:rPr>
                        <a:t>St. Julian's, Malta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326296">
                <a:tc>
                  <a:txBody>
                    <a:bodyPr/>
                    <a:lstStyle/>
                    <a:p>
                      <a:pPr algn="ctr"/>
                      <a:r>
                        <a:rPr sz="1100" b="0">
                          <a:solidFill>
                            <a:srgbClr val="000000"/>
                          </a:solidFill>
                          <a:latin typeface="calibri"/>
                        </a:rPr>
                        <a:t>Bengaluru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260382">
                <a:tc>
                  <a:txBody>
                    <a:bodyPr/>
                    <a:lstStyle/>
                    <a:p>
                      <a:pPr algn="ctr"/>
                      <a:r>
                        <a:rPr sz="1100" b="0">
                          <a:solidFill>
                            <a:srgbClr val="000000"/>
                          </a:solidFill>
                          <a:latin typeface="calibri"/>
                        </a:rPr>
                        <a:t>Greater New York City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77" name="Rectangle 76">
            <a:extLst>
              <a:ext uri="{FF2B5EF4-FFF2-40B4-BE49-F238E27FC236}">
                <a16:creationId xmlns:a16="http://schemas.microsoft.com/office/drawing/2014/main" id="{5C342411-A261-761A-2118-702605D8AC7F}"/>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79" name="Rectangle 78">
            <a:extLst>
              <a:ext uri="{FF2B5EF4-FFF2-40B4-BE49-F238E27FC236}">
                <a16:creationId xmlns:a16="http://schemas.microsoft.com/office/drawing/2014/main" id="{B29759B5-9F59-4B92-BF8C-65E19482E1A0}"/>
              </a:ext>
            </a:extLst>
          </p:cNvPr>
          <p:cNvSpPr>
            <a:spLocks/>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kern="0">
                <a:solidFill>
                  <a:srgbClr val="FFFF00"/>
                </a:solidFill>
                <a:latin typeface="calibri" panose="020F0502020204030204" pitchFamily="34" charset="0"/>
                <a:ea typeface="Calibri" panose="020F0502020204030204" pitchFamily="34" charset="0"/>
                <a:cs typeface="Calibri" panose="020F0502020204030204" pitchFamily="34" charset="0"/>
              </a:rPr>
              <a:t>1701</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0" name="Rectangle 79">
            <a:extLst>
              <a:ext uri="{FF2B5EF4-FFF2-40B4-BE49-F238E27FC236}">
                <a16:creationId xmlns:a16="http://schemas.microsoft.com/office/drawing/2014/main" id="{DEA947E8-0F63-0F81-F64E-9EE885D6543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5F601B26-1BFB-4E7E-2295-4B21F53F330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87</a:t>
            </a:r>
          </a:p>
        </p:txBody>
      </p:sp>
      <p:sp>
        <p:nvSpPr>
          <p:cNvPr id="83" name="Rectangle 82">
            <a:extLst>
              <a:ext uri="{FF2B5EF4-FFF2-40B4-BE49-F238E27FC236}">
                <a16:creationId xmlns:a16="http://schemas.microsoft.com/office/drawing/2014/main" id="{6A2D330A-CD22-0AD3-A145-60E087553F75}"/>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84" name="Straight Connector 83">
            <a:extLst>
              <a:ext uri="{FF2B5EF4-FFF2-40B4-BE49-F238E27FC236}">
                <a16:creationId xmlns:a16="http://schemas.microsoft.com/office/drawing/2014/main" id="{A811CE2A-8E92-166B-3127-A17ABF47AEE8}"/>
              </a:ext>
            </a:extLst>
          </p:cNvPr>
          <p:cNvCxnSpPr>
            <a:cxnSpLocks/>
            <a:stCxn id="77" idx="0"/>
            <a:endCxn id="77"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CC690129-66AF-148C-A4E2-FDB14809E4A8}"/>
              </a:ext>
            </a:extLst>
          </p:cNvPr>
          <p:cNvSpPr/>
          <p:nvPr/>
        </p:nvSpPr>
        <p:spPr>
          <a:xfrm>
            <a:off x="9608978" y="4219039"/>
            <a:ext cx="2269592" cy="206750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6" name="TextBox 85">
            <a:extLst>
              <a:ext uri="{FF2B5EF4-FFF2-40B4-BE49-F238E27FC236}">
                <a16:creationId xmlns:a16="http://schemas.microsoft.com/office/drawing/2014/main" id="{B23B7A65-C75E-7E31-0BC9-7DE5FCBEBC7A}"/>
              </a:ext>
            </a:extLst>
          </p:cNvPr>
          <p:cNvSpPr txBox="1"/>
          <p:nvPr/>
        </p:nvSpPr>
        <p:spPr>
          <a:xfrm>
            <a:off x="10331372" y="4276249"/>
            <a:ext cx="83257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88" name="Rectangle 87">
            <a:extLst>
              <a:ext uri="{FF2B5EF4-FFF2-40B4-BE49-F238E27FC236}">
                <a16:creationId xmlns:a16="http://schemas.microsoft.com/office/drawing/2014/main" id="{AB916145-6E08-5AE8-86FC-CFE94C5A8A4A}"/>
              </a:ext>
            </a:extLst>
          </p:cNvPr>
          <p:cNvSpPr/>
          <p:nvPr/>
        </p:nvSpPr>
        <p:spPr>
          <a:xfrm>
            <a:off x="9695242" y="4618779"/>
            <a:ext cx="2088437" cy="1656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Application Development &amp; Maintenance
Data Engineering
Product Management
Business Intelligence &amp; Analytics
Project/Programs Management</a:t>
            </a:r>
          </a:p>
        </p:txBody>
      </p:sp>
      <p:sp>
        <p:nvSpPr>
          <p:cNvPr id="89" name="Rectangle 88">
            <a:extLst>
              <a:ext uri="{FF2B5EF4-FFF2-40B4-BE49-F238E27FC236}">
                <a16:creationId xmlns:a16="http://schemas.microsoft.com/office/drawing/2014/main" id="{09B64A10-602F-EA4D-571E-C776B8F4A5BD}"/>
              </a:ext>
            </a:extLst>
          </p:cNvPr>
          <p:cNvSpPr/>
          <p:nvPr/>
        </p:nvSpPr>
        <p:spPr>
          <a:xfrm>
            <a:off x="7224068" y="4219039"/>
            <a:ext cx="2234326" cy="206750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7" name="TextBox 86">
            <a:extLst>
              <a:ext uri="{FF2B5EF4-FFF2-40B4-BE49-F238E27FC236}">
                <a16:creationId xmlns:a16="http://schemas.microsoft.com/office/drawing/2014/main" id="{71DE1C5A-5D5B-F773-8A07-B95530C4E191}"/>
              </a:ext>
            </a:extLst>
          </p:cNvPr>
          <p:cNvSpPr txBox="1"/>
          <p:nvPr/>
        </p:nvSpPr>
        <p:spPr>
          <a:xfrm>
            <a:off x="7747116" y="4276398"/>
            <a:ext cx="119819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Business Functions</a:t>
            </a:r>
          </a:p>
        </p:txBody>
      </p:sp>
      <p:sp>
        <p:nvSpPr>
          <p:cNvPr id="90" name="Rectangle 89">
            <a:extLst>
              <a:ext uri="{FF2B5EF4-FFF2-40B4-BE49-F238E27FC236}">
                <a16:creationId xmlns:a16="http://schemas.microsoft.com/office/drawing/2014/main" id="{EDCA413C-D6FF-0663-8D0E-E72B298870E5}"/>
              </a:ext>
            </a:extLst>
          </p:cNvPr>
          <p:cNvSpPr/>
          <p:nvPr/>
        </p:nvSpPr>
        <p:spPr>
          <a:xfrm>
            <a:off x="7314216" y="4618928"/>
            <a:ext cx="2074723" cy="1656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ER&amp;D
Management &amp; Strategy
Sales &amp; Marketing
IT
Finance &amp; Accounting</a:t>
            </a:r>
          </a:p>
        </p:txBody>
      </p:sp>
      <p:sp>
        <p:nvSpPr>
          <p:cNvPr id="91" name="Rectangle 90">
            <a:extLst>
              <a:ext uri="{FF2B5EF4-FFF2-40B4-BE49-F238E27FC236}">
                <a16:creationId xmlns:a16="http://schemas.microsoft.com/office/drawing/2014/main" id="{A3665594-D25B-6827-9BA6-3DCB55BBF166}"/>
              </a:ext>
            </a:extLst>
          </p:cNvPr>
          <p:cNvSpPr/>
          <p:nvPr/>
        </p:nvSpPr>
        <p:spPr>
          <a:xfrm>
            <a:off x="4900314" y="1703764"/>
            <a:ext cx="2824138"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92" name="TextBox 91"/>
          <p:cNvSpPr txBox="1"/>
          <p:nvPr/>
        </p:nvSpPr>
        <p:spPr>
          <a:xfrm>
            <a:off x="4900314" y="2013028"/>
            <a:ext cx="2803141" cy="2125091"/>
          </a:xfrm>
          <a:prstGeom prst="rect">
            <a:avLst/>
          </a:prstGeom>
          <a:noFill/>
        </p:spPr>
        <p:txBody>
          <a:bodyPr wrap="none">
            <a:spAutoFit/>
          </a:bodyPr>
          <a:lstStyle/>
          <a:p>
            <a:endParaRPr/>
          </a:p>
        </p:txBody>
      </p:sp>
      <p:sp>
        <p:nvSpPr>
          <p:cNvPr id="94" name="custom_name=&quot;exec_move_heading&quot;">
            <a:extLst>
              <a:ext uri="{FF2B5EF4-FFF2-40B4-BE49-F238E27FC236}">
                <a16:creationId xmlns:a16="http://schemas.microsoft.com/office/drawing/2014/main" id="{796DF0C5-9746-9213-3773-8066C7D73A79}"/>
              </a:ext>
            </a:extLst>
          </p:cNvPr>
          <p:cNvSpPr txBox="1"/>
          <p:nvPr/>
        </p:nvSpPr>
        <p:spPr>
          <a:xfrm>
            <a:off x="2699216" y="4219039"/>
            <a:ext cx="191911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Recent Executive Movements</a:t>
            </a:r>
          </a:p>
        </p:txBody>
      </p:sp>
      <p:cxnSp>
        <p:nvCxnSpPr>
          <p:cNvPr id="95" name="Straight Connector 94">
            <a:extLst>
              <a:ext uri="{FF2B5EF4-FFF2-40B4-BE49-F238E27FC236}">
                <a16:creationId xmlns:a16="http://schemas.microsoft.com/office/drawing/2014/main" id="{96528F1C-4D9E-0A5F-7903-6EC74BCB8225}"/>
              </a:ext>
            </a:extLst>
          </p:cNvPr>
          <p:cNvCxnSpPr>
            <a:cxnSpLocks/>
          </p:cNvCxnSpPr>
          <p:nvPr/>
        </p:nvCxnSpPr>
        <p:spPr>
          <a:xfrm>
            <a:off x="234392" y="4199895"/>
            <a:ext cx="6848763" cy="19075"/>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740BE5A-0FD2-7713-9927-13B79A3E6468}"/>
              </a:ext>
            </a:extLst>
          </p:cNvPr>
          <p:cNvGrpSpPr/>
          <p:nvPr/>
        </p:nvGrpSpPr>
        <p:grpSpPr>
          <a:xfrm>
            <a:off x="3028465" y="4002562"/>
            <a:ext cx="1798131" cy="180919"/>
            <a:chOff x="2439890" y="3716456"/>
            <a:chExt cx="2168666" cy="200055"/>
          </a:xfrm>
        </p:grpSpPr>
        <p:sp>
          <p:nvSpPr>
            <p:cNvPr id="97" name="Oval 96">
              <a:extLst>
                <a:ext uri="{FF2B5EF4-FFF2-40B4-BE49-F238E27FC236}">
                  <a16:creationId xmlns:a16="http://schemas.microsoft.com/office/drawing/2014/main" id="{7B702D7E-C066-5746-58D3-0E2D5DEC3DE3}"/>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98" name="Rectangle 97">
              <a:extLst>
                <a:ext uri="{FF2B5EF4-FFF2-40B4-BE49-F238E27FC236}">
                  <a16:creationId xmlns:a16="http://schemas.microsoft.com/office/drawing/2014/main" id="{C05A9738-B6C0-2764-C498-08C311C2007C}"/>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99" name="Oval 98">
              <a:extLst>
                <a:ext uri="{FF2B5EF4-FFF2-40B4-BE49-F238E27FC236}">
                  <a16:creationId xmlns:a16="http://schemas.microsoft.com/office/drawing/2014/main" id="{43C14F4C-FF31-E1C9-68FF-B11D3E18563F}"/>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00" name="Rectangle 99">
              <a:extLst>
                <a:ext uri="{FF2B5EF4-FFF2-40B4-BE49-F238E27FC236}">
                  <a16:creationId xmlns:a16="http://schemas.microsoft.com/office/drawing/2014/main" id="{91C197EF-8DE7-C29C-78C2-1166A8632032}"/>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1" name="Oval 100">
              <a:extLst>
                <a:ext uri="{FF2B5EF4-FFF2-40B4-BE49-F238E27FC236}">
                  <a16:creationId xmlns:a16="http://schemas.microsoft.com/office/drawing/2014/main" id="{99BFB4FA-A490-1A4D-583B-1D90C961580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02" name="Rectangle 101">
              <a:extLst>
                <a:ext uri="{FF2B5EF4-FFF2-40B4-BE49-F238E27FC236}">
                  <a16:creationId xmlns:a16="http://schemas.microsoft.com/office/drawing/2014/main" id="{B8FCAAF6-BD7D-5B30-D0DD-EB21EB9834CC}"/>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110" name="TextBox 109">
            <a:extLst>
              <a:ext uri="{FF2B5EF4-FFF2-40B4-BE49-F238E27FC236}">
                <a16:creationId xmlns:a16="http://schemas.microsoft.com/office/drawing/2014/main" id="{8C0A04DC-0610-E228-68FA-5C44084C24D7}"/>
              </a:ext>
            </a:extLst>
          </p:cNvPr>
          <p:cNvSpPr txBox="1"/>
          <p:nvPr/>
        </p:nvSpPr>
        <p:spPr>
          <a:xfrm>
            <a:off x="10737402" y="6309577"/>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i="0" u="none">
                <a:solidFill>
                  <a:srgbClr val="000000"/>
                </a:solidFill>
                <a:latin typeface="calibri"/>
                <a:hlinkClick r:id="rId2"/>
              </a:rPr>
              <a:t>Get more insights</a:t>
            </a:r>
          </a:p>
        </p:txBody>
      </p:sp>
      <p:sp>
        <p:nvSpPr>
          <p:cNvPr id="13" name="custom_name=&quot;exec_current3&quot;">
            <a:extLst>
              <a:ext uri="{FF2B5EF4-FFF2-40B4-BE49-F238E27FC236}">
                <a16:creationId xmlns:a16="http://schemas.microsoft.com/office/drawing/2014/main" id="{D03DADB8-04E9-8FC5-4125-984C753DD38E}"/>
              </a:ext>
            </a:extLst>
          </p:cNvPr>
          <p:cNvSpPr/>
          <p:nvPr/>
        </p:nvSpPr>
        <p:spPr>
          <a:xfrm>
            <a:off x="4892425" y="4534931"/>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i="0" u="none">
                <a:solidFill>
                  <a:srgbClr val="000000"/>
                </a:solidFill>
                <a:latin typeface="calibri"/>
              </a:rPr>
              <a:t>Ashley Chase</a:t>
            </a:r>
            <a:r>
              <a:rPr sz="1100" b="1" i="0" u="none">
                <a:solidFill>
                  <a:srgbClr val="9B51E0"/>
                </a:solidFill>
                <a:latin typeface="calibri"/>
              </a:rPr>
              <a:t>
Promoted</a:t>
            </a:r>
            <a:r>
              <a:rPr sz="1100" b="0" i="0" u="none">
                <a:solidFill>
                  <a:srgbClr val="000000"/>
                </a:solidFill>
                <a:latin typeface="calibri"/>
              </a:rPr>
              <a:t> as Poker Director, Flutter Entertainment plc
Mar.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custom_name=&quot;exec_prev3&quot;">
            <a:extLst>
              <a:ext uri="{FF2B5EF4-FFF2-40B4-BE49-F238E27FC236}">
                <a16:creationId xmlns:a16="http://schemas.microsoft.com/office/drawing/2014/main" id="{6780BB95-75B7-C8BB-667E-30184F24D5BD}"/>
              </a:ext>
            </a:extLst>
          </p:cNvPr>
          <p:cNvSpPr/>
          <p:nvPr/>
        </p:nvSpPr>
        <p:spPr>
          <a:xfrm>
            <a:off x="4892425" y="5557647"/>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i="0" u="none">
                <a:solidFill>
                  <a:srgbClr val="000000"/>
                </a:solidFill>
                <a:latin typeface="calibri" panose="020F0502020204030204" pitchFamily="34" charset="0"/>
                <a:ea typeface="Calibri" panose="020F0502020204030204" pitchFamily="34" charset="0"/>
                <a:cs typeface="Calibri" panose="020F0502020204030204" pitchFamily="34" charset="0"/>
              </a:rPr>
              <a:t>Director - Generosity &amp; Crm, Flutter Entertainment plc</a:t>
            </a:r>
          </a:p>
        </p:txBody>
      </p:sp>
      <p:sp>
        <p:nvSpPr>
          <p:cNvPr id="15" name="custom_name=&quot;exec_arrow3&quot;">
            <a:extLst>
              <a:ext uri="{FF2B5EF4-FFF2-40B4-BE49-F238E27FC236}">
                <a16:creationId xmlns:a16="http://schemas.microsoft.com/office/drawing/2014/main" id="{67A84C92-6A8C-31DD-EB34-E27C8DEE6659}"/>
              </a:ext>
            </a:extLst>
          </p:cNvPr>
          <p:cNvSpPr/>
          <p:nvPr/>
        </p:nvSpPr>
        <p:spPr>
          <a:xfrm rot="10800000">
            <a:off x="4905122" y="5443928"/>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custom_name=&quot;exec_current1&quot;">
            <a:extLst>
              <a:ext uri="{FF2B5EF4-FFF2-40B4-BE49-F238E27FC236}">
                <a16:creationId xmlns:a16="http://schemas.microsoft.com/office/drawing/2014/main" id="{659A0CF0-6EA0-2EF6-E668-55B1F3EDFAA3}"/>
              </a:ext>
            </a:extLst>
          </p:cNvPr>
          <p:cNvSpPr/>
          <p:nvPr/>
        </p:nvSpPr>
        <p:spPr>
          <a:xfrm>
            <a:off x="243151" y="4534931"/>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i="0" u="none">
                <a:solidFill>
                  <a:srgbClr val="000000"/>
                </a:solidFill>
                <a:latin typeface="calibri"/>
              </a:rPr>
              <a:t>Rob Norman</a:t>
            </a:r>
            <a:r>
              <a:rPr sz="1100" b="1" i="0" u="none">
                <a:solidFill>
                  <a:srgbClr val="FB788E"/>
                </a:solidFill>
                <a:latin typeface="calibri"/>
              </a:rPr>
              <a:t>
Quit</a:t>
            </a:r>
            <a:r>
              <a:rPr sz="1100" b="0" i="0" u="none">
                <a:solidFill>
                  <a:srgbClr val="000000"/>
                </a:solidFill>
                <a:latin typeface="calibri"/>
              </a:rPr>
              <a:t> as Head Of Cvm &amp; Commercial Marketing, Flutter Entertainment plc
Apr.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custom_name=&quot;exec_prev1&quot;">
            <a:extLst>
              <a:ext uri="{FF2B5EF4-FFF2-40B4-BE49-F238E27FC236}">
                <a16:creationId xmlns:a16="http://schemas.microsoft.com/office/drawing/2014/main" id="{4D30BF16-92C0-D7A3-8A50-8E02DA9FB45C}"/>
              </a:ext>
            </a:extLst>
          </p:cNvPr>
          <p:cNvSpPr/>
          <p:nvPr/>
        </p:nvSpPr>
        <p:spPr>
          <a:xfrm>
            <a:off x="243151" y="5557647"/>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i="0" u="none">
                <a:solidFill>
                  <a:srgbClr val="000000"/>
                </a:solidFill>
                <a:latin typeface="calibri" panose="020F0502020204030204" pitchFamily="34" charset="0"/>
                <a:ea typeface="Calibri" panose="020F0502020204030204" pitchFamily="34" charset="0"/>
                <a:cs typeface="Calibri" panose="020F0502020204030204" pitchFamily="34" charset="0"/>
              </a:rPr>
              <a:t>Senior Director Customer Marketing, FanDuel Group</a:t>
            </a:r>
          </a:p>
        </p:txBody>
      </p:sp>
      <p:sp>
        <p:nvSpPr>
          <p:cNvPr id="21" name="custom_name=&quot;exec_arrow1&quot;">
            <a:extLst>
              <a:ext uri="{FF2B5EF4-FFF2-40B4-BE49-F238E27FC236}">
                <a16:creationId xmlns:a16="http://schemas.microsoft.com/office/drawing/2014/main" id="{890A9F41-3836-1F3E-7809-35450C5CEFF7}"/>
              </a:ext>
            </a:extLst>
          </p:cNvPr>
          <p:cNvSpPr/>
          <p:nvPr/>
        </p:nvSpPr>
        <p:spPr>
          <a:xfrm>
            <a:off x="238746" y="5438109"/>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custom_name=&quot;exec_current2&quot;">
            <a:extLst>
              <a:ext uri="{FF2B5EF4-FFF2-40B4-BE49-F238E27FC236}">
                <a16:creationId xmlns:a16="http://schemas.microsoft.com/office/drawing/2014/main" id="{285B040F-C8D4-619E-1C90-28D18E5C9001}"/>
              </a:ext>
            </a:extLst>
          </p:cNvPr>
          <p:cNvSpPr/>
          <p:nvPr/>
        </p:nvSpPr>
        <p:spPr>
          <a:xfrm>
            <a:off x="2554002" y="4538599"/>
            <a:ext cx="2160267" cy="1022716"/>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100" b="1" i="0" u="none">
                <a:solidFill>
                  <a:srgbClr val="000000"/>
                </a:solidFill>
                <a:latin typeface="calibri"/>
              </a:rPr>
              <a:t>Lucas James</a:t>
            </a:r>
            <a:r>
              <a:rPr sz="1100" b="1" i="0" u="none">
                <a:solidFill>
                  <a:srgbClr val="FB788E"/>
                </a:solidFill>
                <a:latin typeface="calibri"/>
              </a:rPr>
              <a:t>
Quit</a:t>
            </a:r>
            <a:r>
              <a:rPr sz="1100" b="0" i="0" u="none">
                <a:solidFill>
                  <a:srgbClr val="000000"/>
                </a:solidFill>
                <a:latin typeface="calibri"/>
              </a:rPr>
              <a:t> as Enterprise Accounts, Flutter Entertainment plc
Mar. 2025</a:t>
            </a:r>
            <a:endParaRPr lang="en-US" sz="11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3" name="custom_name=&quot;exec_prev2&quot;">
            <a:extLst>
              <a:ext uri="{FF2B5EF4-FFF2-40B4-BE49-F238E27FC236}">
                <a16:creationId xmlns:a16="http://schemas.microsoft.com/office/drawing/2014/main" id="{B93EB118-FEA0-FAC9-6EB2-DEE089C4F3DD}"/>
              </a:ext>
            </a:extLst>
          </p:cNvPr>
          <p:cNvSpPr/>
          <p:nvPr/>
        </p:nvSpPr>
        <p:spPr>
          <a:xfrm>
            <a:off x="2554002" y="5561315"/>
            <a:ext cx="2160267" cy="776529"/>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i="0" u="none">
                <a:solidFill>
                  <a:srgbClr val="000000"/>
                </a:solidFill>
                <a:latin typeface="calibri" panose="020F0502020204030204" pitchFamily="34" charset="0"/>
                <a:ea typeface="Calibri" panose="020F0502020204030204" pitchFamily="34" charset="0"/>
                <a:cs typeface="Calibri" panose="020F0502020204030204" pitchFamily="34" charset="0"/>
              </a:rPr>
              <a:t>New Business Director, Moloco, Inc.</a:t>
            </a:r>
          </a:p>
        </p:txBody>
      </p:sp>
      <p:sp>
        <p:nvSpPr>
          <p:cNvPr id="24" name="custom_name=&quot;exec_arrow2&quot;">
            <a:extLst>
              <a:ext uri="{FF2B5EF4-FFF2-40B4-BE49-F238E27FC236}">
                <a16:creationId xmlns:a16="http://schemas.microsoft.com/office/drawing/2014/main" id="{C963CD1A-C256-D9F4-B1BE-3218C4E1496B}"/>
              </a:ext>
            </a:extLst>
          </p:cNvPr>
          <p:cNvSpPr/>
          <p:nvPr/>
        </p:nvSpPr>
        <p:spPr>
          <a:xfrm>
            <a:off x="2549597" y="5441777"/>
            <a:ext cx="271637" cy="239074"/>
          </a:xfrm>
          <a:prstGeom prst="downArrow">
            <a:avLst/>
          </a:prstGeom>
          <a:solidFill>
            <a:schemeClr val="accent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09CD5444-0D55-5326-CD86-6A45292679B2}"/>
              </a:ext>
            </a:extLst>
          </p:cNvPr>
          <p:cNvSpPr txBox="1"/>
          <p:nvPr/>
        </p:nvSpPr>
        <p:spPr>
          <a:xfrm>
            <a:off x="132520" y="1703764"/>
            <a:ext cx="4694076" cy="2304000"/>
          </a:xfrm>
          <a:prstGeom prst="rect">
            <a:avLst/>
          </a:prstGeom>
          <a:noFill/>
        </p:spPr>
        <p:txBody>
          <a:bodyPr wrap="square" rtlCol="0">
            <a:spAutoFit/>
          </a:bodyPr>
          <a:lstStyle/>
          <a:p>
            <a:endParaRPr/>
          </a:p>
        </p:txBody>
      </p:sp>
      <p:pic>
        <p:nvPicPr>
          <p:cNvPr id="111" name="Picture 110"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112" name="Chart 111"/>
          <p:cNvGraphicFramePr>
            <a:graphicFrameLocks noGrp="1"/>
          </p:cNvGraphicFramePr>
          <p:nvPr/>
        </p:nvGraphicFramePr>
        <p:xfrm>
          <a:off x="4900314" y="2013028"/>
          <a:ext cx="2803141" cy="2125091"/>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i="0" u="none">
                <a:solidFill>
                  <a:srgbClr val="C00000"/>
                </a:solidFill>
                <a:latin typeface="Calibri" panose="020F0502020204030204" pitchFamily="34" charset="0"/>
                <a:cs typeface="Calibri" panose="020F0502020204030204" pitchFamily="34" charset="0"/>
              </a:rPr>
              <a:t>Hiring Analysis – ER&amp;D</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Cluj County, Romania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217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West Yorkshire,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Dublin, Ireland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Greater Boston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St. Julian's, Malta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National Capital Region,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Bengaluru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West Midlands,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kern="0">
                <a:solidFill>
                  <a:srgbClr val="FFFF00"/>
                </a:solidFill>
                <a:latin typeface="calibri" panose="020F0502020204030204" pitchFamily="34" charset="0"/>
                <a:ea typeface="Calibri" panose="020F0502020204030204" pitchFamily="34" charset="0"/>
                <a:cs typeface="Calibri" panose="020F0502020204030204" pitchFamily="34" charset="0"/>
              </a:rPr>
              <a:t>501</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46</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Customer Service Team Leader
Internship Qa Engineer
Data Scientist
Data Engineer
Senior Analyst - Systems Risk &amp; Controls</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Application Development &amp; Maintenance
Data Engineering
Data Centre Management
Quality Assurance
Customer Service &amp; Support</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a:endParaRPr/>
          </a:p>
        </p:txBody>
      </p:sp>
      <p:cxnSp>
        <p:nvCxnSpPr>
          <p:cNvPr id="5"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Amazon Web Services (AWS)
Structured Query Language (SQL)
Java (Programming Language)
Python (Programming Language)
Flutter</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i="0" u="none">
                <a:solidFill>
                  <a:srgbClr val="000000"/>
                </a:solidFill>
                <a:latin typeface="calibri"/>
                <a:hlinkClick r:id="rId2"/>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a:endParaRPr/>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i="0" u="none">
                <a:solidFill>
                  <a:srgbClr val="C00000"/>
                </a:solidFill>
                <a:latin typeface="Calibri" panose="020F0502020204030204" pitchFamily="34" charset="0"/>
                <a:cs typeface="Calibri" panose="020F0502020204030204" pitchFamily="34" charset="0"/>
              </a:rPr>
              <a:t>Hiring Analysis – Management &amp; Strategy</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Dublin, Ireland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West Yorkshire,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Cluj County, Romania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Greater Boston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National Capital Region,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Greater New York City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St. Julian's, Malta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Sofia City, Bulgaria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kern="0">
                <a:solidFill>
                  <a:srgbClr val="FFFF00"/>
                </a:solidFill>
                <a:latin typeface="calibri" panose="020F0502020204030204" pitchFamily="34" charset="0"/>
                <a:ea typeface="Calibri" panose="020F0502020204030204" pitchFamily="34" charset="0"/>
                <a:cs typeface="Calibri" panose="020F0502020204030204" pitchFamily="34" charset="0"/>
              </a:rPr>
              <a:t>187</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14</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Product Owner
Project Manager
Payments Strategy Senior Manager
Commercial Senior Analyst, Sportsbook
Risk Executive</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Corporate Strategy &amp; Management Consulting
Governance, Risk &amp; Compliance
Project/Programs Management
Product Management
Legal Support &amp; Paralegal</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a:endParaRPr/>
          </a:p>
        </p:txBody>
      </p:sp>
      <p:cxnSp>
        <p:nvCxnSpPr>
          <p:cNvPr id="5"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Project Management
Stakeholder Management
Risk Management
Flutter
Continuous Improvement Management</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i="0" u="none">
                <a:solidFill>
                  <a:srgbClr val="000000"/>
                </a:solidFill>
                <a:latin typeface="calibri"/>
                <a:hlinkClick r:id="rId2"/>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a:endParaRPr/>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i="0" u="none">
                <a:solidFill>
                  <a:srgbClr val="C00000"/>
                </a:solidFill>
                <a:latin typeface="Calibri" panose="020F0502020204030204" pitchFamily="34" charset="0"/>
                <a:cs typeface="Calibri" panose="020F0502020204030204" pitchFamily="34" charset="0"/>
              </a:rPr>
              <a:t>Hiring Analysis – Sales &amp; Marketing</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Dublin, Ireland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West Yorkshire,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Greater Boston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Cluj County, Romania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National Capital Region,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Bengaluru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Greater New York City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St. Julian's, Malta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kern="0">
                <a:solidFill>
                  <a:srgbClr val="FFFF00"/>
                </a:solidFill>
                <a:latin typeface="calibri" panose="020F0502020204030204" pitchFamily="34" charset="0"/>
                <a:ea typeface="Calibri" panose="020F0502020204030204" pitchFamily="34" charset="0"/>
                <a:cs typeface="Calibri" panose="020F0502020204030204" pitchFamily="34" charset="0"/>
              </a:rPr>
              <a:t>165</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13</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Product Manager
Marketing Executive
People Analytics Technical Specialist
Senior Data Product Manager
Transfer Pricing Assistant Manager</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Marketing Strategy &amp; Brand Management
Product Management
Sales Strategy &amp; Planning
Pricing
Business Intelligence &amp; Analytics</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a:endParaRPr/>
          </a:p>
        </p:txBody>
      </p:sp>
      <p:cxnSp>
        <p:nvCxnSpPr>
          <p:cNvPr id="5"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Structured Query Language (SQL)
Flutter
Project Management
Tableau
Python (Programming Language)</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i="0" u="none">
                <a:solidFill>
                  <a:srgbClr val="000000"/>
                </a:solidFill>
                <a:latin typeface="calibri"/>
                <a:hlinkClick r:id="rId2"/>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a:endParaRPr/>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Customer Support &amp; Service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Comprehensive Customer Engagement Enhancement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AR-based Customer Engagement</a:t>
                      </a:r>
                    </a:p>
                    <a:p>
                      <a:pPr algn="l"/>
                      <a:r>
                        <a:rPr sz="1100" b="0">
                          <a:solidFill>
                            <a:srgbClr val="000000"/>
                          </a:solidFill>
                          <a:latin typeface="calibri"/>
                        </a:rPr>
                        <a:t>•  AI-based Customer Engagement</a:t>
                      </a:r>
                    </a:p>
                    <a:p>
                      <a:pPr algn="l"/>
                      <a:r>
                        <a:rPr sz="1100" b="0">
                          <a:solidFill>
                            <a:srgbClr val="000000"/>
                          </a:solidFill>
                          <a:latin typeface="calibri"/>
                        </a:rPr>
                        <a:t>•  VR-based Customer Support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Customer Success</a:t>
                      </a:r>
                    </a:p>
                    <a:p>
                      <a:pPr algn="l"/>
                      <a:r>
                        <a:rPr sz="1100" b="0">
                          <a:solidFill>
                            <a:srgbClr val="000000"/>
                          </a:solidFill>
                          <a:latin typeface="calibri"/>
                        </a:rPr>
                        <a:t>•  Customer Service &amp; Support</a:t>
                      </a:r>
                    </a:p>
                    <a:p>
                      <a:pPr algn="l"/>
                      <a:r>
                        <a:rPr sz="1100" b="0">
                          <a:solidFill>
                            <a:srgbClr val="000000"/>
                          </a:solidFill>
                          <a:latin typeface="calibri"/>
                        </a:rPr>
                        <a:t>•  Product Installation, Maintenance &amp; Technical Support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Flutter is committed to enhancing customer engagement through a multifaceted approach that includes product innovation and proactive support strategies. By introducing features like same-game parlays and immersive live experiences, the company aims to boost customer satisfaction and retention. Additionally, Flutter is implementing proactive support strategies to address customer inquiries and issues before they escalate, improving onboarding proc...</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Customer Support &amp; Service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Proactive Customer Engagement &amp; Support Excellence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Real-time Customer Support Analytics</a:t>
                      </a:r>
                    </a:p>
                    <a:p>
                      <a:pPr algn="l"/>
                      <a:r>
                        <a:rPr sz="1100" b="0">
                          <a:solidFill>
                            <a:srgbClr val="000000"/>
                          </a:solidFill>
                          <a:latin typeface="calibri"/>
                        </a:rPr>
                        <a:t>•  AI-based Customer Engagement</a:t>
                      </a:r>
                    </a:p>
                    <a:p>
                      <a:pPr algn="l"/>
                      <a:r>
                        <a:rPr sz="1100" b="0">
                          <a:solidFill>
                            <a:srgbClr val="000000"/>
                          </a:solidFill>
                          <a:latin typeface="calibri"/>
                        </a:rPr>
                        <a:t>•  Data-driven Customer Support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Customer Success</a:t>
                      </a:r>
                    </a:p>
                    <a:p>
                      <a:pPr algn="l"/>
                      <a:r>
                        <a:rPr sz="1100" b="0">
                          <a:solidFill>
                            <a:srgbClr val="000000"/>
                          </a:solidFill>
                          <a:latin typeface="calibri"/>
                        </a:rPr>
                        <a:t>•  Customer Service &amp; Support</a:t>
                      </a:r>
                    </a:p>
                    <a:p>
                      <a:pPr algn="l"/>
                      <a:r>
                        <a:rPr sz="1100" b="0">
                          <a:solidFill>
                            <a:srgbClr val="000000"/>
                          </a:solidFill>
                          <a:latin typeface="calibri"/>
                        </a:rPr>
                        <a:t>•  Product Installation, Maintenance &amp; Technical Support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Flutter Entertainment is committed to delivering a superior customer experience by proactively engaging with customers throughout their journey. This consolidated priority merges initiatives focused on strengthening customer relationships, enhancing onboarding, and providing comprehensive support across all touchpoints. The approach includes implementing advanced training programs for customer service representatives, ensuring that staff are well...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ER&amp;D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Innovative Product Development for Market Leadership</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Player Scoring Analytics</a:t>
                      </a:r>
                    </a:p>
                    <a:p>
                      <a:pPr algn="l"/>
                      <a:r>
                        <a:rPr sz="1100" b="0">
                          <a:solidFill>
                            <a:srgbClr val="000000"/>
                          </a:solidFill>
                          <a:latin typeface="calibri"/>
                        </a:rPr>
                        <a:t>•  Real-time Game Analytics</a:t>
                      </a:r>
                    </a:p>
                    <a:p>
                      <a:pPr algn="l"/>
                      <a:r>
                        <a:rPr sz="1100" b="0">
                          <a:solidFill>
                            <a:srgbClr val="000000"/>
                          </a:solidFill>
                          <a:latin typeface="calibri"/>
                        </a:rPr>
                        <a:t>•  Metaverse-based Gaming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Game Design &amp; Development</a:t>
                      </a:r>
                    </a:p>
                    <a:p>
                      <a:pPr algn="l"/>
                      <a:r>
                        <a:rPr sz="1100" b="0">
                          <a:solidFill>
                            <a:srgbClr val="000000"/>
                          </a:solidFill>
                          <a:latin typeface="calibri"/>
                        </a:rPr>
                        <a:t>•  Augmented Reality &amp; Virtual Reality</a:t>
                      </a:r>
                    </a:p>
                    <a:p>
                      <a:pPr algn="l"/>
                      <a:r>
                        <a:rPr sz="1100" b="0">
                          <a:solidFill>
                            <a:srgbClr val="000000"/>
                          </a:solidFill>
                          <a:latin typeface="calibri"/>
                        </a:rPr>
                        <a:t>•  Application Development &amp; Maintenance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Flutter is dedicated to maintaining its competitive edge in the gaming market through continuous product development and innovation. Recent launches, such as the Pure Imagination gaming title and the Wonka iGaming series, are designed to attract and retain customers by offering exclusive gaming experiences. The company is also focused on developing same-game parlay features, particularly in the Italian market, as part of a broader strategy to lev...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ER&amp;D, Customer Support &amp; Service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i="0" u="none">
                <a:solidFill>
                  <a:srgbClr val="C00000"/>
                </a:solidFill>
                <a:latin typeface="Calibri" panose="020F0502020204030204" pitchFamily="34" charset="0"/>
                <a:cs typeface="Calibri" panose="020F0502020204030204" pitchFamily="34" charset="0"/>
              </a:rPr>
              <a:t>Hiring Analysis – IT</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Dublin, Ireland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West Yorkshire,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Cluj County, Romania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Greater Boston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National Capital Region,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Bengaluru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St. Julian's, Malta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Suryapet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kern="0">
                <a:solidFill>
                  <a:srgbClr val="FFFF00"/>
                </a:solidFill>
                <a:latin typeface="calibri" panose="020F0502020204030204" pitchFamily="34" charset="0"/>
                <a:ea typeface="Calibri" panose="020F0502020204030204" pitchFamily="34" charset="0"/>
                <a:cs typeface="Calibri" panose="020F0502020204030204" pitchFamily="34" charset="0"/>
              </a:rPr>
              <a:t>161</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12</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Senior Sox It Auditor
Data Analyst
Senior Automation Business Analyst
Internal Controls Lead
It Controls Transformation Senior Manager</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Business Intelligence &amp; Analytics
IT Risk Management
Infrastructure Management System
IT Consulting
DevOps</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a:endParaRPr/>
          </a:p>
        </p:txBody>
      </p:sp>
      <p:cxnSp>
        <p:nvCxnSpPr>
          <p:cNvPr id="5"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Flutter
Internal Controls
Amazon Web Services (AWS)
Structured Query Language (SQL)
Auditing</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i="0" u="none">
                <a:solidFill>
                  <a:srgbClr val="000000"/>
                </a:solidFill>
                <a:latin typeface="calibri"/>
                <a:hlinkClick r:id="rId2"/>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a:endParaRPr/>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i="0" u="none">
                <a:solidFill>
                  <a:srgbClr val="C00000"/>
                </a:solidFill>
                <a:latin typeface="Calibri" panose="020F0502020204030204" pitchFamily="34" charset="0"/>
                <a:cs typeface="Calibri" panose="020F0502020204030204" pitchFamily="34" charset="0"/>
              </a:rPr>
              <a:t>Hiring Analysis – Finance &amp; Accounting</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Dublin, Ireland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West Yorkshire,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Cluj County, Romania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Isle of Man</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Greater New York City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National Capital Region,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Greater Boston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St. Julian's, Malta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kern="0">
                <a:solidFill>
                  <a:srgbClr val="FFFF00"/>
                </a:solidFill>
                <a:latin typeface="calibri" panose="020F0502020204030204" pitchFamily="34" charset="0"/>
                <a:ea typeface="Calibri" panose="020F0502020204030204" pitchFamily="34" charset="0"/>
                <a:cs typeface="Calibri" panose="020F0502020204030204" pitchFamily="34" charset="0"/>
              </a:rPr>
              <a:t>132</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10</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Financial Accountant
Finance Business Partner
Finance Manager
Accounts Receivable Team Leader
Finance Epm Senior Project Manager</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Financial Planning &amp; Analysis
General Accounting
Governance, Risk &amp; Compliance
Treasury &amp; Risk
Project/Programs Management</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a:endParaRPr/>
          </a:p>
        </p:txBody>
      </p:sp>
      <p:cxnSp>
        <p:nvCxnSpPr>
          <p:cNvPr id="5"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Auditing
Internal Controls
Financial Reporting
Microsoft Excel
Oracle Enterprise Resource Planning (ERP) Cloud</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i="0" u="none">
                <a:solidFill>
                  <a:srgbClr val="000000"/>
                </a:solidFill>
                <a:latin typeface="calibri"/>
                <a:hlinkClick r:id="rId2"/>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a:endParaRPr/>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i="0" u="none">
                <a:solidFill>
                  <a:srgbClr val="C00000"/>
                </a:solidFill>
                <a:latin typeface="Calibri" panose="020F0502020204030204" pitchFamily="34" charset="0"/>
                <a:cs typeface="Calibri" panose="020F0502020204030204" pitchFamily="34" charset="0"/>
              </a:rPr>
              <a:t>Hiring Analysis – Human Resources</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West Yorkshire,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Dublin, Ireland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Greater Boston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Cluj County, Romania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5</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Bengaluru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Sofia City, Bulgaria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Greater New York City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Gibraltar</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kern="0">
                <a:solidFill>
                  <a:srgbClr val="FFFF00"/>
                </a:solidFill>
                <a:latin typeface="calibri" panose="020F0502020204030204" pitchFamily="34" charset="0"/>
                <a:ea typeface="Calibri" panose="020F0502020204030204" pitchFamily="34" charset="0"/>
                <a:cs typeface="Calibri" panose="020F0502020204030204" pitchFamily="34" charset="0"/>
              </a:rPr>
              <a:t>102</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11</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Hr Operations Partner
Talent Acquisition Specialist
Global Training Developer
Human Resources Business Partner
Payroll Specialist</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Workforce Administration &amp; Management
Talent Acquisition
Learning &amp; Development
Corporate Strategy &amp; Management Consulting
Compensation &amp; Benefits</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a:endParaRPr/>
          </a:p>
        </p:txBody>
      </p:sp>
      <p:cxnSp>
        <p:nvCxnSpPr>
          <p:cNvPr id="5"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Flutter
Human Resources Operations
Continuous Improvement Management
Case Management
Microsoft Office</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i="0" u="none">
                <a:solidFill>
                  <a:srgbClr val="000000"/>
                </a:solidFill>
                <a:latin typeface="calibri"/>
                <a:hlinkClick r:id="rId2"/>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a:endParaRPr/>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i="0" u="none">
                <a:solidFill>
                  <a:srgbClr val="C00000"/>
                </a:solidFill>
                <a:latin typeface="Calibri" panose="020F0502020204030204" pitchFamily="34" charset="0"/>
                <a:cs typeface="Calibri" panose="020F0502020204030204" pitchFamily="34" charset="0"/>
              </a:rPr>
              <a:t>Hiring Analysis – Customer Support &amp; Service</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West Yorkshire,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Cluj County, Romania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8</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Dublin, Ireland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7</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Gibraltar</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St. Julian's, Malta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South Yorkshire,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National Capital Region,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Isle of Man</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kern="0">
                <a:solidFill>
                  <a:srgbClr val="FFFF00"/>
                </a:solidFill>
                <a:latin typeface="calibri" panose="020F0502020204030204" pitchFamily="34" charset="0"/>
                <a:ea typeface="Calibri" panose="020F0502020204030204" pitchFamily="34" charset="0"/>
                <a:cs typeface="Calibri" panose="020F0502020204030204" pitchFamily="34" charset="0"/>
              </a:rPr>
              <a:t>57</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17</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Customer Support Advisor
Client Funds Reconciliation Analyst
Customer Due Diligence Executive
Client Funds Team Lead
Customer Support Agent</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Customer Service &amp; Support
Product Installation, Maintenance &amp; Technical Support
Customer Success
Admin &amp; Support
Property Management</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a:endParaRPr/>
          </a:p>
        </p:txBody>
      </p:sp>
      <p:cxnSp>
        <p:nvCxnSpPr>
          <p:cNvPr id="5"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Customer Experience Management
Financial Controlling
Service Management
Bank Reconciliations
Microsoft Word</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i="0" u="none">
                <a:solidFill>
                  <a:srgbClr val="000000"/>
                </a:solidFill>
                <a:latin typeface="calibri"/>
                <a:hlinkClick r:id="rId2"/>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a:endParaRPr/>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i="0" u="none">
                <a:solidFill>
                  <a:srgbClr val="C00000"/>
                </a:solidFill>
                <a:latin typeface="Calibri" panose="020F0502020204030204" pitchFamily="34" charset="0"/>
                <a:cs typeface="Calibri" panose="020F0502020204030204" pitchFamily="34" charset="0"/>
              </a:rPr>
              <a:t>Hiring Analysis – Retail Operations</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Dublin, Ireland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Wexford, Ireland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Tipperary, Ireland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Greater Pittsburgh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Cork, Ireland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Meath, Ireland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r h="237329">
                <a:tc>
                  <a:txBody>
                    <a:bodyPr/>
                    <a:lstStyle/>
                    <a:p>
                      <a:pPr algn="ctr"/>
                      <a:r>
                        <a:rPr sz="1100" b="0">
                          <a:solidFill>
                            <a:srgbClr val="000000"/>
                          </a:solidFill>
                          <a:latin typeface="calibri"/>
                        </a:rPr>
                        <a:t>Mayo, Ireland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5323674"/>
                  </a:ext>
                </a:extLst>
              </a:tr>
              <a:tr h="297407">
                <a:tc>
                  <a:txBody>
                    <a:bodyPr/>
                    <a:lstStyle/>
                    <a:p>
                      <a:pPr algn="ctr"/>
                      <a:r>
                        <a:rPr sz="1100" b="0">
                          <a:solidFill>
                            <a:srgbClr val="000000"/>
                          </a:solidFill>
                          <a:latin typeface="calibri"/>
                        </a:rPr>
                        <a:t>Limerick, Ireland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31945290"/>
                  </a:ext>
                </a:extLst>
              </a:tr>
              <a:tr h="434011">
                <a:tc>
                  <a:txBody>
                    <a:bodyPr/>
                    <a:lstStyle/>
                    <a:p>
                      <a:pPr algn="ctr"/>
                      <a:r>
                        <a:rPr sz="1100" b="0">
                          <a:solidFill>
                            <a:srgbClr val="000000"/>
                          </a:solidFill>
                          <a:latin typeface="calibri"/>
                        </a:rPr>
                        <a:t>Kilkenny, Ireland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9805037"/>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kern="0">
                <a:solidFill>
                  <a:srgbClr val="FFFF00"/>
                </a:solidFill>
                <a:latin typeface="calibri" panose="020F0502020204030204" pitchFamily="34" charset="0"/>
                <a:ea typeface="Calibri" panose="020F0502020204030204" pitchFamily="34" charset="0"/>
                <a:cs typeface="Calibri" panose="020F0502020204030204" pitchFamily="34" charset="0"/>
              </a:rPr>
              <a:t>55</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38</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Retail Betting Assistant
Shop Manager</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Retail Store Operations</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a:endParaRPr/>
          </a:p>
        </p:txBody>
      </p:sp>
      <p:cxnSp>
        <p:nvCxnSpPr>
          <p:cNvPr id="5"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Customer Support
Customer-Focused Service</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i="0" u="none">
                <a:solidFill>
                  <a:srgbClr val="000000"/>
                </a:solidFill>
                <a:latin typeface="calibri"/>
                <a:hlinkClick r:id="rId2"/>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a:endParaRPr/>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i="0" u="none">
                <a:solidFill>
                  <a:srgbClr val="C00000"/>
                </a:solidFill>
                <a:latin typeface="Calibri" panose="020F0502020204030204" pitchFamily="34" charset="0"/>
                <a:cs typeface="Calibri" panose="020F0502020204030204" pitchFamily="34" charset="0"/>
              </a:rPr>
              <a:t>Hiring Analysis – Legal</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Dublin, Ireland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23</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19</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West Yorkshire,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Greater Boston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Cluj County, Romania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r h="237329">
                <a:tc>
                  <a:txBody>
                    <a:bodyPr/>
                    <a:lstStyle/>
                    <a:p>
                      <a:pPr algn="ctr"/>
                      <a:r>
                        <a:rPr sz="1100" b="0">
                          <a:solidFill>
                            <a:srgbClr val="000000"/>
                          </a:solidFill>
                          <a:latin typeface="calibri"/>
                        </a:rPr>
                        <a:t>Greater New York City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4209459"/>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kern="0">
                <a:solidFill>
                  <a:srgbClr val="FFFF00"/>
                </a:solidFill>
                <a:latin typeface="calibri" panose="020F0502020204030204" pitchFamily="34" charset="0"/>
                <a:ea typeface="Calibri" panose="020F0502020204030204" pitchFamily="34" charset="0"/>
                <a:cs typeface="Calibri" panose="020F0502020204030204" pitchFamily="34" charset="0"/>
              </a:rPr>
              <a:t>47</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7</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Direct Tax Reporting Assistant Manager
Assistant Manager - Tax Technology
Senior Manager - Tax Technology
Contracts Manager
Gaap Tax Reporting Senior Manager</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Legal Support &amp; Paralegal
Tax
IT Risk Management
Infrastructure Management System
Litigation</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a:endParaRPr/>
          </a:p>
        </p:txBody>
      </p:sp>
      <p:cxnSp>
        <p:nvCxnSpPr>
          <p:cNvPr id="5"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Tax Reporting
Enterprise Performance Management
Alteryx
Robotic Process Automation (RPA)
Tax Compliance</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i="0" u="none">
                <a:solidFill>
                  <a:srgbClr val="000000"/>
                </a:solidFill>
                <a:latin typeface="calibri"/>
                <a:hlinkClick r:id="rId2"/>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a:endParaRPr/>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IN" sz="1600" b="1" i="0" u="none">
                <a:solidFill>
                  <a:srgbClr val="C00000"/>
                </a:solidFill>
                <a:latin typeface="Calibri" panose="020F0502020204030204" pitchFamily="34" charset="0"/>
                <a:cs typeface="Calibri" panose="020F0502020204030204" pitchFamily="34" charset="0"/>
              </a:rPr>
              <a:t>Hiring Analysis – Financial Services Operations</a:t>
            </a:r>
          </a:p>
        </p:txBody>
      </p:sp>
      <p:sp>
        <p:nvSpPr>
          <p:cNvPr id="40" name="TextBox 39">
            <a:extLst>
              <a:ext uri="{FF2B5EF4-FFF2-40B4-BE49-F238E27FC236}">
                <a16:creationId xmlns:a16="http://schemas.microsoft.com/office/drawing/2014/main" id="{DA511D22-D519-F004-5A2F-D16836396E25}"/>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insights as mentioned above are based on job postings data for the last 12 months and are not exhaustive</a:t>
            </a:r>
          </a:p>
        </p:txBody>
      </p:sp>
      <p:graphicFrame>
        <p:nvGraphicFramePr>
          <p:cNvPr id="42" name="Table 41">
            <a:extLst>
              <a:ext uri="{FF2B5EF4-FFF2-40B4-BE49-F238E27FC236}">
                <a16:creationId xmlns:a16="http://schemas.microsoft.com/office/drawing/2014/main" id="{EE1CA859-1645-2583-CFCD-F62298DE7867}"/>
              </a:ext>
            </a:extLst>
          </p:cNvPr>
          <p:cNvGraphicFramePr>
            <a:graphicFrameLocks noGrp="1"/>
          </p:cNvGraphicFramePr>
          <p:nvPr>
            <p:extLst>
              <p:ext uri="{D42A27DB-BD31-4B8C-83A1-F6EECF244321}">
                <p14:modId xmlns:p14="http://schemas.microsoft.com/office/powerpoint/2010/main" val="3372936006"/>
              </p:ext>
            </p:extLst>
          </p:nvPr>
        </p:nvGraphicFramePr>
        <p:xfrm>
          <a:off x="8009055" y="1055939"/>
          <a:ext cx="3891922" cy="3005980"/>
        </p:xfrm>
        <a:graphic>
          <a:graphicData uri="http://schemas.openxmlformats.org/drawingml/2006/table">
            <a:tbl>
              <a:tblPr firstRow="1" bandRow="1">
                <a:tableStyleId>{5C22544A-7EE6-4342-B048-85BDC9FD1C3A}</a:tableStyleId>
              </a:tblPr>
              <a:tblGrid>
                <a:gridCol w="2631407">
                  <a:extLst>
                    <a:ext uri="{9D8B030D-6E8A-4147-A177-3AD203B41FA5}">
                      <a16:colId xmlns:a16="http://schemas.microsoft.com/office/drawing/2014/main" val="2729036339"/>
                    </a:ext>
                  </a:extLst>
                </a:gridCol>
                <a:gridCol w="1260515">
                  <a:extLst>
                    <a:ext uri="{9D8B030D-6E8A-4147-A177-3AD203B41FA5}">
                      <a16:colId xmlns:a16="http://schemas.microsoft.com/office/drawing/2014/main" val="1433516021"/>
                    </a:ext>
                  </a:extLst>
                </a:gridCol>
              </a:tblGrid>
              <a:tr h="375930">
                <a:tc>
                  <a:txBody>
                    <a:bodyPr/>
                    <a:lstStyle/>
                    <a:p>
                      <a:pPr algn="ctr"/>
                      <a:r>
                        <a:rPr sz="1050" b="1">
                          <a:latin typeface="Calibri"/>
                        </a:rPr>
                        <a:t>Top Locations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tc>
                  <a:txBody>
                    <a:bodyPr/>
                    <a:lstStyle/>
                    <a:p>
                      <a:pPr algn="ctr"/>
                      <a:r>
                        <a:rPr sz="1050" b="1">
                          <a:latin typeface="Calibri"/>
                        </a:rPr>
                        <a:t># of Job Postings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161688019"/>
                  </a:ext>
                </a:extLst>
              </a:tr>
              <a:tr h="237329">
                <a:tc>
                  <a:txBody>
                    <a:bodyPr/>
                    <a:lstStyle/>
                    <a:p>
                      <a:pPr algn="ctr"/>
                      <a:r>
                        <a:rPr sz="1100" b="0">
                          <a:solidFill>
                            <a:srgbClr val="000000"/>
                          </a:solidFill>
                          <a:latin typeface="calibri"/>
                        </a:rPr>
                        <a:t>Dublin, Ireland</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10</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536762"/>
                  </a:ext>
                </a:extLst>
              </a:tr>
              <a:tr h="237329">
                <a:tc>
                  <a:txBody>
                    <a:bodyPr/>
                    <a:lstStyle/>
                    <a:p>
                      <a:pPr algn="ctr"/>
                      <a:r>
                        <a:rPr sz="1100" b="0">
                          <a:solidFill>
                            <a:srgbClr val="000000"/>
                          </a:solidFill>
                          <a:latin typeface="calibri"/>
                        </a:rPr>
                        <a:t>Hyderabad Area, India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6</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1428468"/>
                  </a:ext>
                </a:extLst>
              </a:tr>
              <a:tr h="237329">
                <a:tc>
                  <a:txBody>
                    <a:bodyPr/>
                    <a:lstStyle/>
                    <a:p>
                      <a:pPr algn="ctr"/>
                      <a:r>
                        <a:rPr sz="1100" b="0">
                          <a:solidFill>
                            <a:srgbClr val="000000"/>
                          </a:solidFill>
                          <a:latin typeface="calibri"/>
                        </a:rPr>
                        <a:t>West Yorkshire,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4</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48685650"/>
                  </a:ext>
                </a:extLst>
              </a:tr>
              <a:tr h="237329">
                <a:tc>
                  <a:txBody>
                    <a:bodyPr/>
                    <a:lstStyle/>
                    <a:p>
                      <a:pPr algn="ctr"/>
                      <a:r>
                        <a:rPr sz="1100" b="0">
                          <a:solidFill>
                            <a:srgbClr val="000000"/>
                          </a:solidFill>
                          <a:latin typeface="calibri"/>
                        </a:rPr>
                        <a:t>Greater London, United Kingdom</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48214868"/>
                  </a:ext>
                </a:extLst>
              </a:tr>
              <a:tr h="237329">
                <a:tc>
                  <a:txBody>
                    <a:bodyPr/>
                    <a:lstStyle/>
                    <a:p>
                      <a:pPr algn="ctr"/>
                      <a:r>
                        <a:rPr sz="1100" b="0">
                          <a:solidFill>
                            <a:srgbClr val="000000"/>
                          </a:solidFill>
                          <a:latin typeface="calibri"/>
                        </a:rPr>
                        <a:t>Cluj County, Romania</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2</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9914699"/>
                  </a:ext>
                </a:extLst>
              </a:tr>
              <a:tr h="237329">
                <a:tc>
                  <a:txBody>
                    <a:bodyPr/>
                    <a:lstStyle/>
                    <a:p>
                      <a:pPr algn="ctr"/>
                      <a:r>
                        <a:rPr sz="1100" b="0">
                          <a:solidFill>
                            <a:srgbClr val="000000"/>
                          </a:solidFill>
                          <a:latin typeface="calibri"/>
                        </a:rPr>
                        <a:t>Greater New York City Area, United States</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sz="1100" b="0">
                          <a:solidFill>
                            <a:srgbClr val="000000"/>
                          </a:solidFill>
                          <a:latin typeface="calibri"/>
                        </a:rPr>
                        <a:t>1</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74363325"/>
                  </a:ext>
                </a:extLst>
              </a:tr>
            </a:tbl>
          </a:graphicData>
        </a:graphic>
      </p:graphicFrame>
      <p:sp>
        <p:nvSpPr>
          <p:cNvPr id="3" name="Rectangle 2">
            <a:extLst>
              <a:ext uri="{FF2B5EF4-FFF2-40B4-BE49-F238E27FC236}">
                <a16:creationId xmlns:a16="http://schemas.microsoft.com/office/drawing/2014/main" id="{C29E0055-6586-8999-480D-B6E9DD7F7F76}"/>
              </a:ext>
            </a:extLst>
          </p:cNvPr>
          <p:cNvSpPr/>
          <p:nvPr/>
        </p:nvSpPr>
        <p:spPr>
          <a:xfrm>
            <a:off x="132520" y="1047461"/>
            <a:ext cx="7591932" cy="5830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F8D73CD-725A-D338-809A-331DB0B33268}"/>
              </a:ext>
            </a:extLst>
          </p:cNvPr>
          <p:cNvSpPr/>
          <p:nvPr/>
        </p:nvSpPr>
        <p:spPr>
          <a:xfrm>
            <a:off x="571365" y="1125542"/>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i="0" u="none" kern="0">
                <a:solidFill>
                  <a:srgbClr val="FFFF00"/>
                </a:solidFill>
                <a:latin typeface="calibri" panose="020F0502020204030204" pitchFamily="34" charset="0"/>
                <a:ea typeface="Calibri" panose="020F0502020204030204" pitchFamily="34" charset="0"/>
                <a:cs typeface="Calibri" panose="020F0502020204030204" pitchFamily="34" charset="0"/>
              </a:rPr>
              <a:t>23</a:t>
            </a:r>
            <a:endParaRPr kumimoji="0" lang="en-IN" sz="1100" b="1"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AF901A7-6C73-CA01-C92B-A607D6344EB7}"/>
              </a:ext>
            </a:extLst>
          </p:cNvPr>
          <p:cNvSpPr/>
          <p:nvPr/>
        </p:nvSpPr>
        <p:spPr>
          <a:xfrm>
            <a:off x="1583819" y="1094765"/>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Job Postings (in last 12 Months)</a:t>
            </a:r>
            <a:endPar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269A8DA-1EBF-1443-B103-688B0653C091}"/>
              </a:ext>
            </a:extLst>
          </p:cNvPr>
          <p:cNvSpPr/>
          <p:nvPr/>
        </p:nvSpPr>
        <p:spPr>
          <a:xfrm>
            <a:off x="4134567" y="1125541"/>
            <a:ext cx="1182988" cy="430887"/>
          </a:xfrm>
          <a:prstGeom prst="rect">
            <a:avLst/>
          </a:prstGeom>
          <a:noFill/>
          <a:ln>
            <a:solidFill>
              <a:schemeClr val="accent3">
                <a:lumMod val="60000"/>
                <a:lumOff val="40000"/>
              </a:schemeClr>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a:ln>
                  <a:noFill/>
                </a:ln>
                <a:solidFill>
                  <a:srgbClr val="FFFF00"/>
                </a:solidFill>
                <a:effectLst/>
                <a:uLnTx/>
                <a:uFillTx/>
                <a:latin typeface="calibri" panose="020F0502020204030204" pitchFamily="34" charset="0"/>
                <a:ea typeface="Calibri" panose="020F0502020204030204" pitchFamily="34" charset="0"/>
                <a:cs typeface="Calibri" panose="020F0502020204030204" pitchFamily="34" charset="0"/>
              </a:rPr>
              <a:t>6</a:t>
            </a:r>
          </a:p>
        </p:txBody>
      </p:sp>
      <p:sp>
        <p:nvSpPr>
          <p:cNvPr id="11" name="Rectangle 10">
            <a:extLst>
              <a:ext uri="{FF2B5EF4-FFF2-40B4-BE49-F238E27FC236}">
                <a16:creationId xmlns:a16="http://schemas.microsoft.com/office/drawing/2014/main" id="{E461DA36-AD4B-A720-095B-EAF197DFFCE1}"/>
              </a:ext>
            </a:extLst>
          </p:cNvPr>
          <p:cNvSpPr/>
          <p:nvPr/>
        </p:nvSpPr>
        <p:spPr>
          <a:xfrm>
            <a:off x="5438570" y="1094764"/>
            <a:ext cx="205438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Locations with Job Postings (in last 12 Months)</a:t>
            </a:r>
          </a:p>
        </p:txBody>
      </p:sp>
      <p:cxnSp>
        <p:nvCxnSpPr>
          <p:cNvPr id="12" name="Straight Connector 11">
            <a:extLst>
              <a:ext uri="{FF2B5EF4-FFF2-40B4-BE49-F238E27FC236}">
                <a16:creationId xmlns:a16="http://schemas.microsoft.com/office/drawing/2014/main" id="{53DED7A8-0B1C-A365-C9F1-F2FDB3F4CB6C}"/>
              </a:ext>
            </a:extLst>
          </p:cNvPr>
          <p:cNvCxnSpPr>
            <a:cxnSpLocks/>
            <a:stCxn id="3" idx="0"/>
            <a:endCxn id="3" idx="2"/>
          </p:cNvCxnSpPr>
          <p:nvPr/>
        </p:nvCxnSpPr>
        <p:spPr>
          <a:xfrm>
            <a:off x="3928486" y="1047461"/>
            <a:ext cx="0" cy="5830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940E9D-5083-A79A-6244-D903606D7844}"/>
              </a:ext>
            </a:extLst>
          </p:cNvPr>
          <p:cNvSpPr/>
          <p:nvPr/>
        </p:nvSpPr>
        <p:spPr>
          <a:xfrm>
            <a:off x="7188115"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6B1F695D-DD55-FF58-17F8-00050061E47F}"/>
              </a:ext>
            </a:extLst>
          </p:cNvPr>
          <p:cNvSpPr txBox="1"/>
          <p:nvPr/>
        </p:nvSpPr>
        <p:spPr>
          <a:xfrm>
            <a:off x="7647882" y="4178319"/>
            <a:ext cx="13992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Job Titles in Demand</a:t>
            </a:r>
          </a:p>
        </p:txBody>
      </p:sp>
      <p:sp>
        <p:nvSpPr>
          <p:cNvPr id="23" name="Rectangle 22">
            <a:extLst>
              <a:ext uri="{FF2B5EF4-FFF2-40B4-BE49-F238E27FC236}">
                <a16:creationId xmlns:a16="http://schemas.microsoft.com/office/drawing/2014/main" id="{2AB01305-02B9-821A-C382-DC969A5334A8}"/>
              </a:ext>
            </a:extLst>
          </p:cNvPr>
          <p:cNvSpPr/>
          <p:nvPr/>
        </p:nvSpPr>
        <p:spPr>
          <a:xfrm>
            <a:off x="7274380"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Supplier Risk Manager
Procurement Risk Manager
Anti-Money Laundering &amp; Sanctions Operations Executive
Due Diligence Analyst - Purchase Order Management
Due Diligence Team Lead</a:t>
            </a:r>
          </a:p>
        </p:txBody>
      </p:sp>
      <p:sp>
        <p:nvSpPr>
          <p:cNvPr id="17" name="TextBox 16">
            <a:extLst>
              <a:ext uri="{FF2B5EF4-FFF2-40B4-BE49-F238E27FC236}">
                <a16:creationId xmlns:a16="http://schemas.microsoft.com/office/drawing/2014/main" id="{E0E997F7-D01E-D0A9-4A20-2FD17794FD5C}"/>
              </a:ext>
            </a:extLst>
          </p:cNvPr>
          <p:cNvSpPr txBox="1"/>
          <p:nvPr/>
        </p:nvSpPr>
        <p:spPr>
          <a:xfrm>
            <a:off x="5277593" y="4178468"/>
            <a:ext cx="145209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Top Workloads</a:t>
            </a:r>
          </a:p>
        </p:txBody>
      </p:sp>
      <p:sp>
        <p:nvSpPr>
          <p:cNvPr id="38" name="Rectangle 37">
            <a:extLst>
              <a:ext uri="{FF2B5EF4-FFF2-40B4-BE49-F238E27FC236}">
                <a16:creationId xmlns:a16="http://schemas.microsoft.com/office/drawing/2014/main" id="{3582F252-B09E-9B60-FF98-88D2AA209A7C}"/>
              </a:ext>
            </a:extLst>
          </p:cNvPr>
          <p:cNvSpPr/>
          <p:nvPr/>
        </p:nvSpPr>
        <p:spPr>
          <a:xfrm>
            <a:off x="4862282" y="4168402"/>
            <a:ext cx="228271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733434C1-B3BE-B32B-12FC-10CB349A5AC3}"/>
              </a:ext>
            </a:extLst>
          </p:cNvPr>
          <p:cNvSpPr/>
          <p:nvPr/>
        </p:nvSpPr>
        <p:spPr>
          <a:xfrm>
            <a:off x="4952432" y="4520997"/>
            <a:ext cx="2150478" cy="180000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Financial Risk, Audit &amp; Compliance
Governance, Risk &amp; Compliance
Strategic Sourcing &amp; Purchasing
Corporate Strategy &amp; Management Consulting
Asset &amp; Wealth Management</a:t>
            </a:r>
          </a:p>
        </p:txBody>
      </p:sp>
      <p:sp>
        <p:nvSpPr>
          <p:cNvPr id="62" name="Rectangle 61">
            <a:extLst>
              <a:ext uri="{FF2B5EF4-FFF2-40B4-BE49-F238E27FC236}">
                <a16:creationId xmlns:a16="http://schemas.microsoft.com/office/drawing/2014/main" id="{1D5A2B93-A726-EE26-F715-6E5B0446AF74}"/>
              </a:ext>
            </a:extLst>
          </p:cNvPr>
          <p:cNvSpPr/>
          <p:nvPr/>
        </p:nvSpPr>
        <p:spPr>
          <a:xfrm>
            <a:off x="5303009" y="1668086"/>
            <a:ext cx="2416577" cy="253916"/>
          </a:xfrm>
          <a:prstGeom prst="rect">
            <a:avLst/>
          </a:prstGeom>
          <a:solidFill>
            <a:schemeClr val="tx1">
              <a:lumMod val="65000"/>
              <a:lumOff val="3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Job Postings Timeline</a:t>
            </a:r>
          </a:p>
        </p:txBody>
      </p:sp>
      <p:sp>
        <p:nvSpPr>
          <p:cNvPr id="74" name="TextBox 73"/>
          <p:cNvSpPr txBox="1"/>
          <p:nvPr/>
        </p:nvSpPr>
        <p:spPr>
          <a:xfrm>
            <a:off x="5230262" y="2057510"/>
            <a:ext cx="2485125" cy="1992299"/>
          </a:xfrm>
          <a:prstGeom prst="rect">
            <a:avLst/>
          </a:prstGeom>
          <a:noFill/>
        </p:spPr>
        <p:txBody>
          <a:bodyPr wrap="none">
            <a:spAutoFit/>
          </a:bodyPr>
          <a:lstStyle/>
          <a:p>
            <a:endParaRPr/>
          </a:p>
        </p:txBody>
      </p:sp>
      <p:cxnSp>
        <p:nvCxnSpPr>
          <p:cNvPr id="5" name="Straight Connector 73">
            <a:extLst>
              <a:ext uri="{FF2B5EF4-FFF2-40B4-BE49-F238E27FC236}">
                <a16:creationId xmlns:a16="http://schemas.microsoft.com/office/drawing/2014/main" id="{158806C6-B1C4-34EB-26BD-E7DE502DCD6E}"/>
              </a:ext>
            </a:extLst>
          </p:cNvPr>
          <p:cNvCxnSpPr>
            <a:cxnSpLocks/>
          </p:cNvCxnSpPr>
          <p:nvPr/>
        </p:nvCxnSpPr>
        <p:spPr>
          <a:xfrm>
            <a:off x="234392" y="4174017"/>
            <a:ext cx="4540708" cy="11262"/>
          </a:xfrm>
          <a:prstGeom prst="line">
            <a:avLst/>
          </a:prstGeom>
          <a:ln>
            <a:solidFill>
              <a:srgbClr val="D9D9D9"/>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6FBC9E9-9EC0-F46B-C1F7-A8C596569459}"/>
              </a:ext>
            </a:extLst>
          </p:cNvPr>
          <p:cNvGrpSpPr/>
          <p:nvPr/>
        </p:nvGrpSpPr>
        <p:grpSpPr>
          <a:xfrm>
            <a:off x="3028465" y="3985310"/>
            <a:ext cx="1798131" cy="180919"/>
            <a:chOff x="2439890" y="3716456"/>
            <a:chExt cx="2168666" cy="200055"/>
          </a:xfrm>
        </p:grpSpPr>
        <p:sp>
          <p:nvSpPr>
            <p:cNvPr id="49" name="Oval 48">
              <a:extLst>
                <a:ext uri="{FF2B5EF4-FFF2-40B4-BE49-F238E27FC236}">
                  <a16:creationId xmlns:a16="http://schemas.microsoft.com/office/drawing/2014/main" id="{EFCD389B-2287-A1BA-71E9-96D0579414EA}"/>
                </a:ext>
              </a:extLst>
            </p:cNvPr>
            <p:cNvSpPr/>
            <p:nvPr/>
          </p:nvSpPr>
          <p:spPr>
            <a:xfrm>
              <a:off x="2439890" y="3758985"/>
              <a:ext cx="159318" cy="145774"/>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0" name="Rectangle 49">
              <a:extLst>
                <a:ext uri="{FF2B5EF4-FFF2-40B4-BE49-F238E27FC236}">
                  <a16:creationId xmlns:a16="http://schemas.microsoft.com/office/drawing/2014/main" id="{EAAD88C3-B6DE-DB4D-2012-4EAECF8D6616}"/>
                </a:ext>
              </a:extLst>
            </p:cNvPr>
            <p:cNvSpPr/>
            <p:nvPr/>
          </p:nvSpPr>
          <p:spPr>
            <a:xfrm>
              <a:off x="2568714" y="3716456"/>
              <a:ext cx="47250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HIGH</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1" name="Oval 50">
              <a:extLst>
                <a:ext uri="{FF2B5EF4-FFF2-40B4-BE49-F238E27FC236}">
                  <a16:creationId xmlns:a16="http://schemas.microsoft.com/office/drawing/2014/main" id="{31146B80-C59C-DF40-127E-962EB85E2C0E}"/>
                </a:ext>
              </a:extLst>
            </p:cNvPr>
            <p:cNvSpPr/>
            <p:nvPr/>
          </p:nvSpPr>
          <p:spPr>
            <a:xfrm>
              <a:off x="3185059" y="3771635"/>
              <a:ext cx="131669" cy="120475"/>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2" name="Rectangle 51">
              <a:extLst>
                <a:ext uri="{FF2B5EF4-FFF2-40B4-BE49-F238E27FC236}">
                  <a16:creationId xmlns:a16="http://schemas.microsoft.com/office/drawing/2014/main" id="{46002404-1E99-AA4A-EBD5-AC524144D585}"/>
                </a:ext>
              </a:extLst>
            </p:cNvPr>
            <p:cNvSpPr/>
            <p:nvPr/>
          </p:nvSpPr>
          <p:spPr>
            <a:xfrm>
              <a:off x="3278516" y="3716456"/>
              <a:ext cx="724675"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MEDIUM</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3" name="Oval 52">
              <a:extLst>
                <a:ext uri="{FF2B5EF4-FFF2-40B4-BE49-F238E27FC236}">
                  <a16:creationId xmlns:a16="http://schemas.microsoft.com/office/drawing/2014/main" id="{39B14F57-31F0-9DA4-9426-A06FF21B0F59}"/>
                </a:ext>
              </a:extLst>
            </p:cNvPr>
            <p:cNvSpPr/>
            <p:nvPr/>
          </p:nvSpPr>
          <p:spPr>
            <a:xfrm>
              <a:off x="4067246" y="3782089"/>
              <a:ext cx="108818" cy="99566"/>
            </a:xfrm>
            <a:prstGeom prst="ellipse">
              <a:avLst/>
            </a:prstGeom>
            <a:solidFill>
              <a:srgbClr val="19A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Rectangle 53">
              <a:extLst>
                <a:ext uri="{FF2B5EF4-FFF2-40B4-BE49-F238E27FC236}">
                  <a16:creationId xmlns:a16="http://schemas.microsoft.com/office/drawing/2014/main" id="{396BA48C-3519-0BBD-B8F9-DCC6C29F1D51}"/>
                </a:ext>
              </a:extLst>
            </p:cNvPr>
            <p:cNvSpPr/>
            <p:nvPr/>
          </p:nvSpPr>
          <p:spPr>
            <a:xfrm>
              <a:off x="4113593" y="3716456"/>
              <a:ext cx="494963"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LOW</a:t>
              </a:r>
              <a:endParaRPr kumimoji="0" lang="en-US" sz="7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sp>
        <p:nvSpPr>
          <p:cNvPr id="4" name="Rectangle 3">
            <a:extLst>
              <a:ext uri="{FF2B5EF4-FFF2-40B4-BE49-F238E27FC236}">
                <a16:creationId xmlns:a16="http://schemas.microsoft.com/office/drawing/2014/main" id="{EB5FA755-A830-EE21-28B9-2A592C5AE62E}"/>
              </a:ext>
            </a:extLst>
          </p:cNvPr>
          <p:cNvSpPr/>
          <p:nvPr/>
        </p:nvSpPr>
        <p:spPr>
          <a:xfrm>
            <a:off x="9549978" y="4168402"/>
            <a:ext cx="2318745" cy="2157959"/>
          </a:xfrm>
          <a:prstGeom prst="rect">
            <a:avLst/>
          </a:prstGeom>
          <a:noFill/>
          <a:ln>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B50A143-181E-A303-5EBA-44AC0CAFA6A5}"/>
              </a:ext>
            </a:extLst>
          </p:cNvPr>
          <p:cNvSpPr txBox="1"/>
          <p:nvPr/>
        </p:nvSpPr>
        <p:spPr>
          <a:xfrm>
            <a:off x="10009745" y="4178319"/>
            <a:ext cx="14720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Calibri" panose="020F0502020204030204" pitchFamily="34" charset="0"/>
                <a:ea typeface="+mn-ea"/>
                <a:cs typeface="Calibri" panose="020F0502020204030204" pitchFamily="34" charset="0"/>
              </a:rPr>
              <a:t>Core Skills in Demand</a:t>
            </a:r>
          </a:p>
        </p:txBody>
      </p:sp>
      <p:sp>
        <p:nvSpPr>
          <p:cNvPr id="15" name="Rectangle 14">
            <a:extLst>
              <a:ext uri="{FF2B5EF4-FFF2-40B4-BE49-F238E27FC236}">
                <a16:creationId xmlns:a16="http://schemas.microsoft.com/office/drawing/2014/main" id="{EFDA5CB1-73EA-9C5D-DF2C-58D4CD1FA585}"/>
              </a:ext>
            </a:extLst>
          </p:cNvPr>
          <p:cNvSpPr/>
          <p:nvPr/>
        </p:nvSpPr>
        <p:spPr>
          <a:xfrm>
            <a:off x="9636243" y="4520849"/>
            <a:ext cx="2164693" cy="24622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Risk Management
Flutter
Due Diligence
Risk Reporting
Archer Platform</a:t>
            </a:r>
          </a:p>
        </p:txBody>
      </p:sp>
      <p:sp>
        <p:nvSpPr>
          <p:cNvPr id="20" name="TextBox 19">
            <a:extLst>
              <a:ext uri="{FF2B5EF4-FFF2-40B4-BE49-F238E27FC236}">
                <a16:creationId xmlns:a16="http://schemas.microsoft.com/office/drawing/2014/main" id="{57DB9744-EED6-934B-6A79-5B39B8336982}"/>
              </a:ext>
            </a:extLst>
          </p:cNvPr>
          <p:cNvSpPr txBox="1"/>
          <p:nvPr/>
        </p:nvSpPr>
        <p:spPr>
          <a:xfrm>
            <a:off x="10737402" y="6320594"/>
            <a:ext cx="1224000" cy="288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sz="1100" b="1" i="0" u="none">
                <a:solidFill>
                  <a:srgbClr val="000000"/>
                </a:solidFill>
                <a:latin typeface="calibri"/>
                <a:hlinkClick r:id="rId2"/>
              </a:rPr>
              <a:t>Get more insights</a:t>
            </a:r>
          </a:p>
        </p:txBody>
      </p:sp>
      <p:sp>
        <p:nvSpPr>
          <p:cNvPr id="2" name="TextBox 1">
            <a:extLst>
              <a:ext uri="{FF2B5EF4-FFF2-40B4-BE49-F238E27FC236}">
                <a16:creationId xmlns:a16="http://schemas.microsoft.com/office/drawing/2014/main" id="{E7CF57D9-0224-867D-856A-F06075BDA1EA}"/>
              </a:ext>
            </a:extLst>
          </p:cNvPr>
          <p:cNvSpPr txBox="1"/>
          <p:nvPr/>
        </p:nvSpPr>
        <p:spPr>
          <a:xfrm>
            <a:off x="132520" y="1703764"/>
            <a:ext cx="4694076" cy="2304000"/>
          </a:xfrm>
          <a:prstGeom prst="rect">
            <a:avLst/>
          </a:prstGeom>
          <a:noFill/>
        </p:spPr>
        <p:txBody>
          <a:bodyPr wrap="square" rtlCol="0">
            <a:spAutoFit/>
          </a:bodyPr>
          <a:lstStyle/>
          <a:p>
            <a:endParaRPr/>
          </a:p>
        </p:txBody>
      </p:sp>
      <p:pic>
        <p:nvPicPr>
          <p:cNvPr id="75" name="Picture 74" descr="image.png"/>
          <p:cNvPicPr>
            <a:picLocks noChangeAspect="1"/>
          </p:cNvPicPr>
          <p:nvPr/>
        </p:nvPicPr>
        <p:blipFill>
          <a:blip r:embed="rId3"/>
          <a:stretch>
            <a:fillRect/>
          </a:stretch>
        </p:blipFill>
        <p:spPr>
          <a:xfrm>
            <a:off x="136408" y="2036614"/>
            <a:ext cx="4686300" cy="1638300"/>
          </a:xfrm>
          <a:prstGeom prst="rect">
            <a:avLst/>
          </a:prstGeom>
        </p:spPr>
      </p:pic>
      <p:graphicFrame>
        <p:nvGraphicFramePr>
          <p:cNvPr id="76" name="Chart 75"/>
          <p:cNvGraphicFramePr>
            <a:graphicFrameLocks noGrp="1"/>
          </p:cNvGraphicFramePr>
          <p:nvPr/>
        </p:nvGraphicFramePr>
        <p:xfrm>
          <a:off x="5230262" y="2057510"/>
          <a:ext cx="2485125" cy="199229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C92289B-9317-EB4D-8046-447E0DB76B42}"/>
              </a:ext>
            </a:extLst>
          </p:cNvPr>
          <p:cNvSpPr>
            <a:spLocks/>
          </p:cNvSpPr>
          <p:nvPr/>
        </p:nvSpPr>
        <p:spPr>
          <a:xfrm>
            <a:off x="2513699" y="1020415"/>
            <a:ext cx="9121709" cy="1774441"/>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i="0" u="none">
                <a:solidFill>
                  <a:srgbClr val="000000"/>
                </a:solidFill>
                <a:latin typeface="calibri"/>
                <a:hlinkClick r:id="rId2"/>
              </a:rPr>
              <a:t>BlackRock Acquires 4.9% Stake in Flutter Entertainment.</a:t>
            </a:r>
            <a:r>
              <a:rPr sz="1200" b="0" i="0" u="none">
                <a:solidFill>
                  <a:srgbClr val="000000"/>
                </a:solidFill>
                <a:latin typeface="calibri"/>
                <a:hlinkClick r:id="rId3"/>
              </a:rPr>
              <a:t>
Flutter Entertainment Secures Full Ownership of FanDuel</a:t>
            </a:r>
            <a:r>
              <a:rPr sz="1200" b="0" i="0" u="none">
                <a:solidFill>
                  <a:srgbClr val="000000"/>
                </a:solidFill>
                <a:latin typeface="calibri"/>
                <a:hlinkClick r:id="rId4"/>
              </a:rPr>
              <a:t>
Flutter Entertainment announces completion of Boyd agreement to secure 100% ownership of FanDuel</a:t>
            </a:r>
            <a:r>
              <a:rPr sz="1200" b="0" i="0" u="none">
                <a:solidFill>
                  <a:srgbClr val="000000"/>
                </a:solidFill>
                <a:latin typeface="calibri"/>
                <a:hlinkClick r:id="rId5"/>
              </a:rPr>
              <a:t>
Flutter Entertainment Announces Strategic Acquisition of RoyalBet Casino to Boost US Market Presence</a:t>
            </a:r>
          </a:p>
        </p:txBody>
      </p:sp>
      <p:sp>
        <p:nvSpPr>
          <p:cNvPr id="18" name="Title 1">
            <a:extLst>
              <a:ext uri="{FF2B5EF4-FFF2-40B4-BE49-F238E27FC236}">
                <a16:creationId xmlns:a16="http://schemas.microsoft.com/office/drawing/2014/main" id="{E2DAA3B0-B990-DFA8-A43B-3F69B59CDD8A}"/>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pitchFamily="34" charset="0"/>
                <a:ea typeface="+mj-ea"/>
                <a:cs typeface="Calibri" panose="020F0502020204030204" pitchFamily="34" charset="0"/>
              </a:rPr>
              <a:t>Key Signals</a:t>
            </a:r>
          </a:p>
        </p:txBody>
      </p:sp>
      <p:sp>
        <p:nvSpPr>
          <p:cNvPr id="19" name="TextBox 18">
            <a:extLst>
              <a:ext uri="{FF2B5EF4-FFF2-40B4-BE49-F238E27FC236}">
                <a16:creationId xmlns:a16="http://schemas.microsoft.com/office/drawing/2014/main" id="{F89832A3-83C0-11CB-1326-CA516465098C}"/>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signals mentioned above are not exhaustive.</a:t>
            </a:r>
          </a:p>
        </p:txBody>
      </p:sp>
      <p:sp>
        <p:nvSpPr>
          <p:cNvPr id="2" name="Rectangle 1">
            <a:extLst>
              <a:ext uri="{FF2B5EF4-FFF2-40B4-BE49-F238E27FC236}">
                <a16:creationId xmlns:a16="http://schemas.microsoft.com/office/drawing/2014/main" id="{52FE401B-058E-2FA9-572B-8CAA4D31F6E1}"/>
              </a:ext>
            </a:extLst>
          </p:cNvPr>
          <p:cNvSpPr>
            <a:spLocks/>
          </p:cNvSpPr>
          <p:nvPr/>
        </p:nvSpPr>
        <p:spPr>
          <a:xfrm>
            <a:off x="2520326" y="2913513"/>
            <a:ext cx="9121709" cy="1769777"/>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i="0" u="none">
                <a:solidFill>
                  <a:srgbClr val="000000"/>
                </a:solidFill>
                <a:latin typeface="calibri"/>
                <a:hlinkClick r:id="rId6"/>
              </a:rPr>
              <a:t>Flutter Entertainment Launches Senior Secured Notes Offering to Fund Strategic Acquisitions</a:t>
            </a:r>
            <a:r>
              <a:rPr sz="1200" b="0" i="0" u="none">
                <a:solidFill>
                  <a:srgbClr val="000000"/>
                </a:solidFill>
                <a:latin typeface="calibri"/>
                <a:hlinkClick r:id="rId7"/>
              </a:rPr>
              <a:t>
Latham Advises Banks on Flutter Entertainments FanDuel Financing</a:t>
            </a:r>
            <a:r>
              <a:rPr sz="1200" b="0" i="0" u="none">
                <a:solidFill>
                  <a:srgbClr val="000000"/>
                </a:solidFill>
                <a:latin typeface="calibri"/>
                <a:hlinkClick r:id="rId8"/>
              </a:rPr>
              <a:t>
Flutter Entertainment (FLUT) Announces $1 Billion in Senior Secu</a:t>
            </a:r>
            <a:endParaRPr lang="en-IN" sz="1100">
              <a:solidFill>
                <a:srgbClr val="00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6E002F1E-F9FD-27D3-F009-EA0F62630751}"/>
              </a:ext>
            </a:extLst>
          </p:cNvPr>
          <p:cNvSpPr>
            <a:spLocks/>
          </p:cNvSpPr>
          <p:nvPr/>
        </p:nvSpPr>
        <p:spPr>
          <a:xfrm>
            <a:off x="2513700" y="4801947"/>
            <a:ext cx="9121709" cy="1769777"/>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i="0" u="none">
                <a:solidFill>
                  <a:srgbClr val="000000"/>
                </a:solidFill>
                <a:latin typeface="calibri"/>
                <a:hlinkClick r:id="rId9"/>
              </a:rPr>
              <a:t>Flutter Entertainment Announces Expansion into Japanese Gaming Market with New Casino Development in Tokyo</a:t>
            </a:r>
            <a:r>
              <a:rPr sz="1200" b="0" i="0" u="none">
                <a:solidFill>
                  <a:srgbClr val="000000"/>
                </a:solidFill>
                <a:latin typeface="calibri"/>
                <a:hlinkClick r:id="rId10"/>
              </a:rPr>
              <a:t>
Flutter Entertainment Soars in India: 1,000+ Strong and Still Growing!</a:t>
            </a:r>
            <a:endParaRPr lang="en-IN" sz="1100">
              <a:solidFill>
                <a:srgbClr val="000000"/>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920894A2-7BDB-77C9-A854-B8571E2F4C38}"/>
              </a:ext>
            </a:extLst>
          </p:cNvPr>
          <p:cNvSpPr/>
          <p:nvPr/>
        </p:nvSpPr>
        <p:spPr>
          <a:xfrm>
            <a:off x="307112" y="1014906"/>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372F8B17-9856-3D0F-DC85-29D63B617E24}"/>
              </a:ext>
            </a:extLst>
          </p:cNvPr>
          <p:cNvSpPr/>
          <p:nvPr/>
        </p:nvSpPr>
        <p:spPr>
          <a:xfrm>
            <a:off x="307112" y="4801947"/>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968E5654-52D8-B3E6-0352-3D70B19074F3}"/>
              </a:ext>
            </a:extLst>
          </p:cNvPr>
          <p:cNvSpPr/>
          <p:nvPr/>
        </p:nvSpPr>
        <p:spPr>
          <a:xfrm>
            <a:off x="307112" y="3027506"/>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pic>
        <p:nvPicPr>
          <p:cNvPr id="20" name="Picture 19" descr="image.png"/>
          <p:cNvPicPr>
            <a:picLocks noChangeAspect="1"/>
          </p:cNvPicPr>
          <p:nvPr/>
        </p:nvPicPr>
        <p:blipFill>
          <a:blip r:embed="rId11"/>
          <a:stretch>
            <a:fillRect/>
          </a:stretch>
        </p:blipFill>
        <p:spPr>
          <a:xfrm>
            <a:off x="308303" y="1114726"/>
            <a:ext cx="1917700" cy="1574800"/>
          </a:xfrm>
          <a:prstGeom prst="rect">
            <a:avLst/>
          </a:prstGeom>
        </p:spPr>
      </p:pic>
      <p:pic>
        <p:nvPicPr>
          <p:cNvPr id="21" name="Picture 20" descr="image.png"/>
          <p:cNvPicPr>
            <a:picLocks noChangeAspect="1"/>
          </p:cNvPicPr>
          <p:nvPr/>
        </p:nvPicPr>
        <p:blipFill>
          <a:blip r:embed="rId12"/>
          <a:stretch>
            <a:fillRect/>
          </a:stretch>
        </p:blipFill>
        <p:spPr>
          <a:xfrm>
            <a:off x="308303" y="4901767"/>
            <a:ext cx="1917700" cy="1574800"/>
          </a:xfrm>
          <a:prstGeom prst="rect">
            <a:avLst/>
          </a:prstGeom>
        </p:spPr>
      </p:pic>
      <p:pic>
        <p:nvPicPr>
          <p:cNvPr id="22" name="Picture 21" descr="image.png"/>
          <p:cNvPicPr>
            <a:picLocks noChangeAspect="1"/>
          </p:cNvPicPr>
          <p:nvPr/>
        </p:nvPicPr>
        <p:blipFill>
          <a:blip r:embed="rId13"/>
          <a:stretch>
            <a:fillRect/>
          </a:stretch>
        </p:blipFill>
        <p:spPr>
          <a:xfrm>
            <a:off x="308303" y="3127326"/>
            <a:ext cx="1917700" cy="15748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C92289B-9317-EB4D-8046-447E0DB76B42}"/>
              </a:ext>
            </a:extLst>
          </p:cNvPr>
          <p:cNvSpPr>
            <a:spLocks/>
          </p:cNvSpPr>
          <p:nvPr/>
        </p:nvSpPr>
        <p:spPr>
          <a:xfrm>
            <a:off x="2513699" y="1020415"/>
            <a:ext cx="9121709" cy="1774441"/>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i="0" u="none">
                <a:solidFill>
                  <a:srgbClr val="000000"/>
                </a:solidFill>
                <a:latin typeface="calibri"/>
                <a:hlinkClick r:id="rId2"/>
              </a:rPr>
              <a:t>Flutter Entertainment integrates tombola bingo with Sisal in Italy</a:t>
            </a:r>
            <a:r>
              <a:rPr sz="1200" b="0" i="0" u="none">
                <a:solidFill>
                  <a:srgbClr val="000000"/>
                </a:solidFill>
                <a:latin typeface="calibri"/>
                <a:hlinkClick r:id="rId3"/>
              </a:rPr>
              <a:t>
ESPN Bet's Impressive Growth in US Sports Betting Segment Could Lead to Rerating for DraftKings and Flutter Entertainment Stocks</a:t>
            </a:r>
          </a:p>
        </p:txBody>
      </p:sp>
      <p:sp>
        <p:nvSpPr>
          <p:cNvPr id="18" name="Title 1">
            <a:extLst>
              <a:ext uri="{FF2B5EF4-FFF2-40B4-BE49-F238E27FC236}">
                <a16:creationId xmlns:a16="http://schemas.microsoft.com/office/drawing/2014/main" id="{E2DAA3B0-B990-DFA8-A43B-3F69B59CDD8A}"/>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srgbClr val="C00000"/>
                </a:solidFill>
                <a:effectLst/>
                <a:uLnTx/>
                <a:uFillTx/>
                <a:latin typeface="Calibri" panose="020F0502020204030204" pitchFamily="34" charset="0"/>
                <a:ea typeface="+mj-ea"/>
                <a:cs typeface="Calibri" panose="020F0502020204030204" pitchFamily="34" charset="0"/>
              </a:rPr>
              <a:t>Key Signals</a:t>
            </a:r>
          </a:p>
        </p:txBody>
      </p:sp>
      <p:sp>
        <p:nvSpPr>
          <p:cNvPr id="19" name="TextBox 18">
            <a:extLst>
              <a:ext uri="{FF2B5EF4-FFF2-40B4-BE49-F238E27FC236}">
                <a16:creationId xmlns:a16="http://schemas.microsoft.com/office/drawing/2014/main" id="{F89832A3-83C0-11CB-1326-CA516465098C}"/>
              </a:ext>
            </a:extLst>
          </p:cNvPr>
          <p:cNvSpPr txBox="1"/>
          <p:nvPr/>
        </p:nvSpPr>
        <p:spPr>
          <a:xfrm flipH="1">
            <a:off x="0" y="6638736"/>
            <a:ext cx="1154359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Note: </a:t>
            </a:r>
            <a:r>
              <a:rPr kumimoji="0" lang="en-US" sz="900"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 signals mentioned above are not exhaustive.</a:t>
            </a:r>
          </a:p>
        </p:txBody>
      </p:sp>
      <p:sp>
        <p:nvSpPr>
          <p:cNvPr id="2" name="Rectangle 1">
            <a:extLst>
              <a:ext uri="{FF2B5EF4-FFF2-40B4-BE49-F238E27FC236}">
                <a16:creationId xmlns:a16="http://schemas.microsoft.com/office/drawing/2014/main" id="{52FE401B-058E-2FA9-572B-8CAA4D31F6E1}"/>
              </a:ext>
            </a:extLst>
          </p:cNvPr>
          <p:cNvSpPr>
            <a:spLocks/>
          </p:cNvSpPr>
          <p:nvPr/>
        </p:nvSpPr>
        <p:spPr>
          <a:xfrm>
            <a:off x="2520326" y="2913513"/>
            <a:ext cx="9121709" cy="1769777"/>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i="0" u="none">
                <a:solidFill>
                  <a:srgbClr val="000000"/>
                </a:solidFill>
                <a:latin typeface="calibri"/>
                <a:hlinkClick r:id="rId4"/>
              </a:rPr>
              <a:t>Sports Betting Major FanDuel Launches Multistate Casino Jackpots; Flutter Entertainment Stock in Focus</a:t>
            </a:r>
            <a:r>
              <a:rPr sz="1200" b="0" i="0" u="none">
                <a:solidFill>
                  <a:srgbClr val="000000"/>
                </a:solidFill>
                <a:latin typeface="calibri"/>
                <a:hlinkClick r:id="rId5"/>
              </a:rPr>
              <a:t>
Octoplay and Flutter Entertainment Launch Cod Chaos Golden Catch Casino Game</a:t>
            </a:r>
            <a:r>
              <a:rPr sz="1200" b="0" i="0" u="none">
                <a:solidFill>
                  <a:srgbClr val="000000"/>
                </a:solidFill>
                <a:latin typeface="calibri"/>
                <a:hlinkClick r:id="rId6"/>
              </a:rPr>
              <a:t>
Octoplay takes fourth bespoke slot live with Flutter Entertainment</a:t>
            </a:r>
            <a:endParaRPr lang="en-IN" sz="1100">
              <a:solidFill>
                <a:srgbClr val="00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6E002F1E-F9FD-27D3-F009-EA0F62630751}"/>
              </a:ext>
            </a:extLst>
          </p:cNvPr>
          <p:cNvSpPr>
            <a:spLocks/>
          </p:cNvSpPr>
          <p:nvPr/>
        </p:nvSpPr>
        <p:spPr>
          <a:xfrm>
            <a:off x="2513700" y="4801947"/>
            <a:ext cx="9121709" cy="1769777"/>
          </a:xfrm>
          <a:prstGeom prst="rect">
            <a:avLst/>
          </a:pr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defRPr/>
            </a:pPr>
            <a:r>
              <a:rPr sz="1200" b="0" i="0" u="none">
                <a:solidFill>
                  <a:srgbClr val="000000"/>
                </a:solidFill>
                <a:latin typeface="calibri"/>
                <a:hlinkClick r:id="rId7"/>
              </a:rPr>
              <a:t>Flutter Entertainment : announces new chief executive for UK &amp; Ireland as it creates International Division</a:t>
            </a:r>
            <a:endParaRPr lang="en-IN" sz="1100">
              <a:solidFill>
                <a:srgbClr val="000000"/>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920894A2-7BDB-77C9-A854-B8571E2F4C38}"/>
              </a:ext>
            </a:extLst>
          </p:cNvPr>
          <p:cNvSpPr/>
          <p:nvPr/>
        </p:nvSpPr>
        <p:spPr>
          <a:xfrm>
            <a:off x="307112" y="1014906"/>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372F8B17-9856-3D0F-DC85-29D63B617E24}"/>
              </a:ext>
            </a:extLst>
          </p:cNvPr>
          <p:cNvSpPr/>
          <p:nvPr/>
        </p:nvSpPr>
        <p:spPr>
          <a:xfrm>
            <a:off x="307112" y="4801947"/>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968E5654-52D8-B3E6-0352-3D70B19074F3}"/>
              </a:ext>
            </a:extLst>
          </p:cNvPr>
          <p:cNvSpPr/>
          <p:nvPr/>
        </p:nvSpPr>
        <p:spPr>
          <a:xfrm>
            <a:off x="307112" y="3027506"/>
            <a:ext cx="1920082" cy="17744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a:solidFill>
                <a:srgbClr val="000000"/>
              </a:solidFill>
              <a:latin typeface="Calibri" panose="020F0502020204030204" pitchFamily="34" charset="0"/>
              <a:cs typeface="Calibri" panose="020F0502020204030204" pitchFamily="34" charset="0"/>
            </a:endParaRPr>
          </a:p>
        </p:txBody>
      </p:sp>
      <p:pic>
        <p:nvPicPr>
          <p:cNvPr id="20" name="Picture 19" descr="image.png"/>
          <p:cNvPicPr>
            <a:picLocks noChangeAspect="1"/>
          </p:cNvPicPr>
          <p:nvPr/>
        </p:nvPicPr>
        <p:blipFill>
          <a:blip r:embed="rId8"/>
          <a:stretch>
            <a:fillRect/>
          </a:stretch>
        </p:blipFill>
        <p:spPr>
          <a:xfrm>
            <a:off x="308303" y="1114726"/>
            <a:ext cx="1917700" cy="1574800"/>
          </a:xfrm>
          <a:prstGeom prst="rect">
            <a:avLst/>
          </a:prstGeom>
        </p:spPr>
      </p:pic>
      <p:pic>
        <p:nvPicPr>
          <p:cNvPr id="21" name="Picture 20" descr="image.png"/>
          <p:cNvPicPr>
            <a:picLocks noChangeAspect="1"/>
          </p:cNvPicPr>
          <p:nvPr/>
        </p:nvPicPr>
        <p:blipFill>
          <a:blip r:embed="rId9"/>
          <a:stretch>
            <a:fillRect/>
          </a:stretch>
        </p:blipFill>
        <p:spPr>
          <a:xfrm>
            <a:off x="308303" y="4901767"/>
            <a:ext cx="1917700" cy="1574800"/>
          </a:xfrm>
          <a:prstGeom prst="rect">
            <a:avLst/>
          </a:prstGeom>
        </p:spPr>
      </p:pic>
      <p:pic>
        <p:nvPicPr>
          <p:cNvPr id="22" name="Picture 21" descr="image.png"/>
          <p:cNvPicPr>
            <a:picLocks noChangeAspect="1"/>
          </p:cNvPicPr>
          <p:nvPr/>
        </p:nvPicPr>
        <p:blipFill>
          <a:blip r:embed="rId10"/>
          <a:stretch>
            <a:fillRect/>
          </a:stretch>
        </p:blipFill>
        <p:spPr>
          <a:xfrm>
            <a:off x="308303" y="3127326"/>
            <a:ext cx="1917700" cy="15748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290F2F1-4E0B-DFD3-64B4-BDE59FBDDD8D}"/>
              </a:ext>
            </a:extLst>
          </p:cNvPr>
          <p:cNvSpPr txBox="1">
            <a:spLocks/>
          </p:cNvSpPr>
          <p:nvPr/>
        </p:nvSpPr>
        <p:spPr>
          <a:xfrm>
            <a:off x="0" y="71261"/>
            <a:ext cx="10127038" cy="851391"/>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Outsourcing Overview: </a:t>
            </a:r>
            <a:r>
              <a:rPr sz="1600" b="1" i="0" u="none">
                <a:solidFill>
                  <a:srgbClr val="7F7F7F"/>
                </a:solidFill>
                <a:latin typeface="calibri"/>
              </a:rPr>
              <a:t>Talent Acquisition is the highly outsourced segment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8CFBBDBA-AF50-2DC5-8D2E-7B6865036D7B}"/>
              </a:ext>
            </a:extLst>
          </p:cNvPr>
          <p:cNvSpPr/>
          <p:nvPr/>
        </p:nvSpPr>
        <p:spPr>
          <a:xfrm>
            <a:off x="373437" y="1137328"/>
            <a:ext cx="11447502" cy="797950"/>
          </a:xfrm>
          <a:prstGeom prst="rect">
            <a:avLst/>
          </a:prstGeom>
          <a:solidFill>
            <a:schemeClr val="accent1">
              <a:lumMod val="50000"/>
            </a:schemeClr>
          </a:solidFill>
          <a:ln>
            <a:noFill/>
          </a:ln>
          <a:effectLst>
            <a:outerShdw blurRad="203200" dist="76200" dir="24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071B7A50-8708-BA7A-1806-6A3EB5E61CEA}"/>
              </a:ext>
            </a:extLst>
          </p:cNvPr>
          <p:cNvGrpSpPr/>
          <p:nvPr/>
        </p:nvGrpSpPr>
        <p:grpSpPr>
          <a:xfrm>
            <a:off x="974553" y="1240242"/>
            <a:ext cx="3855324" cy="622936"/>
            <a:chOff x="9324488" y="3601245"/>
            <a:chExt cx="3855324" cy="622936"/>
          </a:xfrm>
        </p:grpSpPr>
        <p:sp>
          <p:nvSpPr>
            <p:cNvPr id="8" name="TextBox 7">
              <a:extLst>
                <a:ext uri="{FF2B5EF4-FFF2-40B4-BE49-F238E27FC236}">
                  <a16:creationId xmlns:a16="http://schemas.microsoft.com/office/drawing/2014/main" id="{561A4513-9577-F1E1-5993-7B1ABEF435C8}"/>
                </a:ext>
              </a:extLst>
            </p:cNvPr>
            <p:cNvSpPr txBox="1"/>
            <p:nvPr/>
          </p:nvSpPr>
          <p:spPr>
            <a:xfrm>
              <a:off x="9943637" y="3742302"/>
              <a:ext cx="2395203" cy="307777"/>
            </a:xfrm>
            <a:prstGeom prst="rect">
              <a:avLst/>
            </a:prstGeom>
            <a:noFill/>
          </p:spPr>
          <p:txBody>
            <a:bodyPr wrap="square" rtlCol="0">
              <a:spAutoFit/>
            </a:bodyPr>
            <a:lstStyle/>
            <a:p>
              <a:pPr algn="ctr"/>
              <a:r>
                <a:rPr lang="en-US" sz="1400" b="1" i="1" dirty="0">
                  <a:solidFill>
                    <a:schemeClr val="bg1"/>
                  </a:solidFill>
                  <a:latin typeface="Calibiri"/>
                </a:rPr>
                <a:t>Active Outsourcing Partners</a:t>
              </a:r>
              <a:endParaRPr lang="en-IN" sz="1400" b="1" i="1" dirty="0">
                <a:solidFill>
                  <a:schemeClr val="bg1"/>
                </a:solidFill>
                <a:latin typeface="Calibiri"/>
              </a:endParaRPr>
            </a:p>
          </p:txBody>
        </p:sp>
        <p:sp>
          <p:nvSpPr>
            <p:cNvPr id="9" name="TextBox 8">
              <a:extLst>
                <a:ext uri="{FF2B5EF4-FFF2-40B4-BE49-F238E27FC236}">
                  <a16:creationId xmlns:a16="http://schemas.microsoft.com/office/drawing/2014/main" id="{B9B336C7-D467-F372-FED8-42AFFF3B0B01}"/>
                </a:ext>
              </a:extLst>
            </p:cNvPr>
            <p:cNvSpPr txBox="1"/>
            <p:nvPr/>
          </p:nvSpPr>
          <p:spPr>
            <a:xfrm>
              <a:off x="11977291" y="3700961"/>
              <a:ext cx="1202521" cy="523220"/>
            </a:xfrm>
            <a:prstGeom prst="rect">
              <a:avLst/>
            </a:prstGeom>
            <a:noFill/>
          </p:spPr>
          <p:txBody>
            <a:bodyPr wrap="square" rtlCol="0">
              <a:spAutoFit/>
            </a:bodyPr>
            <a:lstStyle/>
            <a:p>
              <a:pPr algn="ctr"/>
              <a:r>
                <a:rPr lang="en-US" sz="2800" b="1" dirty="0">
                  <a:solidFill>
                    <a:srgbClr val="FFC000"/>
                  </a:solidFill>
                  <a:latin typeface="Calibiri"/>
                </a:rPr>
                <a:t>~</a:t>
              </a:r>
              <a:endParaRPr lang="en-IN" sz="2800" b="1" dirty="0">
                <a:solidFill>
                  <a:srgbClr val="FFC000"/>
                </a:solidFill>
                <a:latin typeface="Calibiri"/>
              </a:endParaRPr>
            </a:p>
          </p:txBody>
        </p:sp>
        <p:pic>
          <p:nvPicPr>
            <p:cNvPr id="10" name="Graphic 9" descr="Handshake with solid fill">
              <a:extLst>
                <a:ext uri="{FF2B5EF4-FFF2-40B4-BE49-F238E27FC236}">
                  <a16:creationId xmlns:a16="http://schemas.microsoft.com/office/drawing/2014/main" id="{75BA32F3-517C-E169-563B-02C6BC217FC4}"/>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4488" y="3601245"/>
              <a:ext cx="612000" cy="612000"/>
            </a:xfrm>
            <a:prstGeom prst="rect">
              <a:avLst/>
            </a:prstGeom>
          </p:spPr>
        </p:pic>
      </p:grpSp>
      <p:cxnSp>
        <p:nvCxnSpPr>
          <p:cNvPr id="15" name="Straight Connector 14">
            <a:extLst>
              <a:ext uri="{FF2B5EF4-FFF2-40B4-BE49-F238E27FC236}">
                <a16:creationId xmlns:a16="http://schemas.microsoft.com/office/drawing/2014/main" id="{37DF8A43-6216-06D0-7424-BF2E7D3CB384}"/>
              </a:ext>
            </a:extLst>
          </p:cNvPr>
          <p:cNvCxnSpPr>
            <a:cxnSpLocks/>
            <a:stCxn id="6" idx="2"/>
            <a:endCxn id="6" idx="0"/>
          </p:cNvCxnSpPr>
          <p:nvPr/>
        </p:nvCxnSpPr>
        <p:spPr>
          <a:xfrm flipV="1">
            <a:off x="6097188" y="1137328"/>
            <a:ext cx="0" cy="7979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8F3D993-B3C8-263E-AFB7-084F316156FF}"/>
              </a:ext>
            </a:extLst>
          </p:cNvPr>
          <p:cNvGrpSpPr/>
          <p:nvPr/>
        </p:nvGrpSpPr>
        <p:grpSpPr>
          <a:xfrm>
            <a:off x="6778101" y="1273073"/>
            <a:ext cx="3829723" cy="588784"/>
            <a:chOff x="6778101" y="1269760"/>
            <a:chExt cx="3829723" cy="588784"/>
          </a:xfrm>
        </p:grpSpPr>
        <p:grpSp>
          <p:nvGrpSpPr>
            <p:cNvPr id="19" name="Group 18">
              <a:extLst>
                <a:ext uri="{FF2B5EF4-FFF2-40B4-BE49-F238E27FC236}">
                  <a16:creationId xmlns:a16="http://schemas.microsoft.com/office/drawing/2014/main" id="{9A3CE645-6CDC-BB7C-69C7-85A12253C6C4}"/>
                </a:ext>
              </a:extLst>
            </p:cNvPr>
            <p:cNvGrpSpPr/>
            <p:nvPr/>
          </p:nvGrpSpPr>
          <p:grpSpPr>
            <a:xfrm>
              <a:off x="7484293" y="1335324"/>
              <a:ext cx="3123531" cy="523220"/>
              <a:chOff x="9943637" y="3700840"/>
              <a:chExt cx="3123531" cy="523220"/>
            </a:xfrm>
          </p:grpSpPr>
          <p:sp>
            <p:nvSpPr>
              <p:cNvPr id="20" name="TextBox 19">
                <a:extLst>
                  <a:ext uri="{FF2B5EF4-FFF2-40B4-BE49-F238E27FC236}">
                    <a16:creationId xmlns:a16="http://schemas.microsoft.com/office/drawing/2014/main" id="{4696D11B-3B55-6773-CE1B-1765AF2AB36F}"/>
                  </a:ext>
                </a:extLst>
              </p:cNvPr>
              <p:cNvSpPr txBox="1"/>
              <p:nvPr/>
            </p:nvSpPr>
            <p:spPr>
              <a:xfrm>
                <a:off x="9943637" y="3742302"/>
                <a:ext cx="2395203" cy="307777"/>
              </a:xfrm>
              <a:prstGeom prst="rect">
                <a:avLst/>
              </a:prstGeom>
              <a:noFill/>
            </p:spPr>
            <p:txBody>
              <a:bodyPr wrap="square" rtlCol="0">
                <a:spAutoFit/>
              </a:bodyPr>
              <a:lstStyle/>
              <a:p>
                <a:pPr algn="ctr"/>
                <a:r>
                  <a:rPr lang="en-US" sz="1400" b="1" i="1" dirty="0">
                    <a:solidFill>
                      <a:schemeClr val="bg1"/>
                    </a:solidFill>
                    <a:latin typeface="Calibiri"/>
                  </a:rPr>
                  <a:t>Total Workforce analyzed</a:t>
                </a:r>
              </a:p>
            </p:txBody>
          </p:sp>
          <p:sp>
            <p:nvSpPr>
              <p:cNvPr id="21" name="TextBox 20">
                <a:extLst>
                  <a:ext uri="{FF2B5EF4-FFF2-40B4-BE49-F238E27FC236}">
                    <a16:creationId xmlns:a16="http://schemas.microsoft.com/office/drawing/2014/main" id="{5CF17B96-97CC-5399-2B16-B08F581D0853}"/>
                  </a:ext>
                </a:extLst>
              </p:cNvPr>
              <p:cNvSpPr txBox="1"/>
              <p:nvPr/>
            </p:nvSpPr>
            <p:spPr>
              <a:xfrm>
                <a:off x="11864647" y="3700840"/>
                <a:ext cx="1202521" cy="523220"/>
              </a:xfrm>
              <a:prstGeom prst="rect">
                <a:avLst/>
              </a:prstGeom>
              <a:noFill/>
            </p:spPr>
            <p:txBody>
              <a:bodyPr wrap="square" rtlCol="0">
                <a:spAutoFit/>
              </a:bodyPr>
              <a:lstStyle/>
              <a:p>
                <a:pPr algn="ctr"/>
                <a:r>
                  <a:rPr lang="en-US" sz="2800" b="1" dirty="0">
                    <a:solidFill>
                      <a:srgbClr val="FFC000"/>
                    </a:solidFill>
                    <a:latin typeface="Calibiri"/>
                  </a:rPr>
                  <a:t>~</a:t>
                </a:r>
                <a:endParaRPr lang="en-IN" sz="2800" b="1" dirty="0">
                  <a:solidFill>
                    <a:srgbClr val="FFC000"/>
                  </a:solidFill>
                  <a:latin typeface="Calibiri"/>
                </a:endParaRPr>
              </a:p>
            </p:txBody>
          </p:sp>
        </p:grpSp>
        <p:pic>
          <p:nvPicPr>
            <p:cNvPr id="23" name="Graphic 22" descr="Users">
              <a:extLst>
                <a:ext uri="{FF2B5EF4-FFF2-40B4-BE49-F238E27FC236}">
                  <a16:creationId xmlns:a16="http://schemas.microsoft.com/office/drawing/2014/main" id="{49680862-E07E-3D90-DDCC-49526DE7A362}"/>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8101" y="1269760"/>
              <a:ext cx="586399" cy="556364"/>
            </a:xfrm>
            <a:prstGeom prst="rect">
              <a:avLst/>
            </a:prstGeom>
          </p:spPr>
        </p:pic>
      </p:grpSp>
      <p:sp>
        <p:nvSpPr>
          <p:cNvPr id="26" name="Rectangle 25">
            <a:extLst>
              <a:ext uri="{FF2B5EF4-FFF2-40B4-BE49-F238E27FC236}">
                <a16:creationId xmlns:a16="http://schemas.microsoft.com/office/drawing/2014/main" id="{9043CB1D-6966-D555-DC69-E7B3D86E4A6B}"/>
              </a:ext>
            </a:extLst>
          </p:cNvPr>
          <p:cNvSpPr/>
          <p:nvPr/>
        </p:nvSpPr>
        <p:spPr>
          <a:xfrm>
            <a:off x="384313" y="4488380"/>
            <a:ext cx="5634538" cy="34073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0000" rtlCol="0" anchor="ctr">
            <a:spAutoFit/>
          </a:bodyPr>
          <a:lstStyle/>
          <a:p>
            <a:pPr>
              <a:lnSpc>
                <a:spcPct val="150000"/>
              </a:lnSpc>
            </a:pPr>
            <a:endParaRPr/>
          </a:p>
        </p:txBody>
      </p:sp>
      <p:sp>
        <p:nvSpPr>
          <p:cNvPr id="27" name="Rectangle 26">
            <a:extLst>
              <a:ext uri="{FF2B5EF4-FFF2-40B4-BE49-F238E27FC236}">
                <a16:creationId xmlns:a16="http://schemas.microsoft.com/office/drawing/2014/main" id="{BBEDF721-4BA5-B4EB-8554-550C7450A24E}"/>
              </a:ext>
            </a:extLst>
          </p:cNvPr>
          <p:cNvSpPr/>
          <p:nvPr/>
        </p:nvSpPr>
        <p:spPr>
          <a:xfrm>
            <a:off x="383448" y="2200024"/>
            <a:ext cx="2051575" cy="295491"/>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Calibiri"/>
              </a:rPr>
              <a:t>Highlights</a:t>
            </a:r>
          </a:p>
        </p:txBody>
      </p:sp>
      <p:sp>
        <p:nvSpPr>
          <p:cNvPr id="28" name="Rectangle 27">
            <a:extLst>
              <a:ext uri="{FF2B5EF4-FFF2-40B4-BE49-F238E27FC236}">
                <a16:creationId xmlns:a16="http://schemas.microsoft.com/office/drawing/2014/main" id="{0A652EC2-719D-433F-9C6A-18EC455F7FAB}"/>
              </a:ext>
            </a:extLst>
          </p:cNvPr>
          <p:cNvSpPr/>
          <p:nvPr/>
        </p:nvSpPr>
        <p:spPr>
          <a:xfrm>
            <a:off x="6093529" y="2074129"/>
            <a:ext cx="2730647" cy="295491"/>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Calibiri"/>
              </a:rPr>
              <a:t>Workflows split by Micro verticals</a:t>
            </a:r>
            <a:endParaRPr lang="en-IN" sz="1200" b="1" dirty="0">
              <a:solidFill>
                <a:schemeClr val="tx1"/>
              </a:solidFill>
              <a:latin typeface="Calibiri"/>
            </a:endParaRPr>
          </a:p>
        </p:txBody>
      </p:sp>
      <p:cxnSp>
        <p:nvCxnSpPr>
          <p:cNvPr id="29" name="Straight Connector 28">
            <a:extLst>
              <a:ext uri="{FF2B5EF4-FFF2-40B4-BE49-F238E27FC236}">
                <a16:creationId xmlns:a16="http://schemas.microsoft.com/office/drawing/2014/main" id="{301DBC5A-FCA5-BC94-92B6-66417B1E69FE}"/>
              </a:ext>
            </a:extLst>
          </p:cNvPr>
          <p:cNvCxnSpPr>
            <a:cxnSpLocks/>
          </p:cNvCxnSpPr>
          <p:nvPr/>
        </p:nvCxnSpPr>
        <p:spPr>
          <a:xfrm flipV="1">
            <a:off x="6077309" y="2084858"/>
            <a:ext cx="0" cy="42761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6D1A054-B04D-5692-F082-8212EC3AFCDC}"/>
              </a:ext>
            </a:extLst>
          </p:cNvPr>
          <p:cNvSpPr/>
          <p:nvPr/>
        </p:nvSpPr>
        <p:spPr>
          <a:xfrm>
            <a:off x="10078505" y="1399779"/>
            <a:ext cx="1201554" cy="2573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2800" b="0" i="0" u="none" dirty="0">
                <a:solidFill>
                  <a:srgbClr val="FFFF00"/>
                </a:solidFill>
                <a:latin typeface="calibri" panose="020B0604020202020204" pitchFamily="34" charset="0"/>
                <a:cs typeface="Arial" panose="020B0604020202020204" pitchFamily="34" charset="0"/>
              </a:rPr>
              <a:t>370</a:t>
            </a:r>
            <a:endParaRPr lang="en-IN" sz="1000" dirty="0">
              <a:solidFill>
                <a:srgbClr val="FFFF00"/>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1122FAE5-8BDB-2A9E-F188-4ABB5A15BE57}"/>
              </a:ext>
            </a:extLst>
          </p:cNvPr>
          <p:cNvSpPr/>
          <p:nvPr/>
        </p:nvSpPr>
        <p:spPr>
          <a:xfrm>
            <a:off x="4287179" y="1424588"/>
            <a:ext cx="1201554" cy="257341"/>
          </a:xfrm>
          <a:prstGeom prst="rect">
            <a:avLst/>
          </a:prstGeom>
          <a:no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2800" b="0" i="0" u="none" dirty="0">
                <a:solidFill>
                  <a:srgbClr val="FFFF00"/>
                </a:solidFill>
                <a:latin typeface="calibri" panose="020B0604020202020204" pitchFamily="34" charset="0"/>
                <a:cs typeface="Arial" panose="020B0604020202020204" pitchFamily="34" charset="0"/>
              </a:rPr>
              <a:t>24</a:t>
            </a:r>
            <a:endParaRPr lang="en-IN" sz="1000" dirty="0">
              <a:solidFill>
                <a:srgbClr val="FFFF00"/>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537E877-960B-6374-A38A-6F08408C7CA4}"/>
              </a:ext>
            </a:extLst>
          </p:cNvPr>
          <p:cNvSpPr txBox="1"/>
          <p:nvPr/>
        </p:nvSpPr>
        <p:spPr>
          <a:xfrm>
            <a:off x="383447" y="2769807"/>
            <a:ext cx="5635407" cy="169024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200" b="0" i="0" u="none" dirty="0">
                <a:solidFill>
                  <a:srgbClr val="000000"/>
                </a:solidFill>
                <a:latin typeface="calibri"/>
                <a:cs typeface="Calibri"/>
              </a:rPr>
              <a:t>Key Service Providers are DataArt | Cognizant | Harman International Industries
Top Outsourced Workloads are Talent Acquisition | Account Management | Software Testing
Top Service Partner Locations are Greater London, United Kingdom | Bengaluru Area, India | Dnipropetrovsk, Ukraine</a:t>
            </a:r>
            <a:endParaRPr lang="en-IN" sz="1100" dirty="0">
              <a:solidFill>
                <a:schemeClr val="accent3">
                  <a:lumMod val="75000"/>
                </a:schemeClr>
              </a:solidFill>
              <a:latin typeface="Calibri"/>
              <a:cs typeface="Calibri"/>
            </a:endParaRPr>
          </a:p>
        </p:txBody>
      </p:sp>
      <p:sp>
        <p:nvSpPr>
          <p:cNvPr id="12" name="TextBox 11">
            <a:extLst>
              <a:ext uri="{FF2B5EF4-FFF2-40B4-BE49-F238E27FC236}">
                <a16:creationId xmlns:a16="http://schemas.microsoft.com/office/drawing/2014/main" id="{1BDB0DC7-BA18-89D6-B082-BD636887793E}"/>
              </a:ext>
            </a:extLst>
          </p:cNvPr>
          <p:cNvSpPr txBox="1"/>
          <p:nvPr/>
        </p:nvSpPr>
        <p:spPr>
          <a:xfrm>
            <a:off x="383447" y="4891488"/>
            <a:ext cx="5635407" cy="169024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endParaRPr lang="en-IN" sz="1100" dirty="0">
              <a:solidFill>
                <a:schemeClr val="accent3">
                  <a:lumMod val="75000"/>
                </a:schemeClr>
              </a:solidFill>
              <a:latin typeface="Calibri"/>
              <a:cs typeface="Calibri"/>
            </a:endParaRPr>
          </a:p>
        </p:txBody>
      </p:sp>
      <p:sp>
        <p:nvSpPr>
          <p:cNvPr id="30" name="TextBox 29"/>
          <p:cNvSpPr txBox="1"/>
          <p:nvPr/>
        </p:nvSpPr>
        <p:spPr>
          <a:xfrm>
            <a:off x="6194213" y="2613132"/>
            <a:ext cx="5517638" cy="4017928"/>
          </a:xfrm>
          <a:prstGeom prst="rect">
            <a:avLst/>
          </a:prstGeom>
          <a:noFill/>
        </p:spPr>
        <p:txBody>
          <a:bodyPr wrap="none">
            <a:spAutoFit/>
          </a:bodyPr>
          <a:lstStyle/>
          <a:p>
            <a:endParaRPr/>
          </a:p>
        </p:txBody>
      </p:sp>
      <p:graphicFrame>
        <p:nvGraphicFramePr>
          <p:cNvPr id="31" name="Chart 30"/>
          <p:cNvGraphicFramePr>
            <a:graphicFrameLocks noGrp="1"/>
          </p:cNvGraphicFramePr>
          <p:nvPr/>
        </p:nvGraphicFramePr>
        <p:xfrm>
          <a:off x="6194213" y="2613132"/>
          <a:ext cx="5517638" cy="4017928"/>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ER&amp;D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Innovative Product &amp; Game Development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Loyalty &amp; Reward Programs in Casinos</a:t>
                      </a:r>
                    </a:p>
                    <a:p>
                      <a:pPr algn="l"/>
                      <a:r>
                        <a:rPr sz="1100" b="0">
                          <a:solidFill>
                            <a:srgbClr val="000000"/>
                          </a:solidFill>
                          <a:latin typeface="calibri"/>
                        </a:rPr>
                        <a:t>•  Player Scoring Analytics</a:t>
                      </a:r>
                    </a:p>
                    <a:p>
                      <a:pPr algn="l"/>
                      <a:r>
                        <a:rPr sz="1100" b="0">
                          <a:solidFill>
                            <a:srgbClr val="000000"/>
                          </a:solidFill>
                          <a:latin typeface="calibri"/>
                        </a:rPr>
                        <a:t>•  Real-time Game Analytics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Game Design &amp; Development</a:t>
                      </a:r>
                    </a:p>
                    <a:p>
                      <a:pPr algn="l"/>
                      <a:r>
                        <a:rPr sz="1100" b="0">
                          <a:solidFill>
                            <a:srgbClr val="000000"/>
                          </a:solidFill>
                          <a:latin typeface="calibri"/>
                        </a:rPr>
                        <a:t>•  Augmented Reality &amp; Virtual Reality</a:t>
                      </a:r>
                    </a:p>
                    <a:p>
                      <a:pPr algn="l"/>
                      <a:r>
                        <a:rPr sz="1100" b="0">
                          <a:solidFill>
                            <a:srgbClr val="000000"/>
                          </a:solidFill>
                          <a:latin typeface="calibri"/>
                        </a:rPr>
                        <a:t>•  Artificial Intelligence &amp; Data Science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Flutter Entertainment prioritizes the continuous innovation of its gaming and sportsbook products by leveraging proprietary technologies and strategic partnerships. This consolidated priority encompasses the integration of advanced pricing and risk management systems, particularly following the acquisition of NSX Group, to differentiate its sportsbook offerings in key markets such as Brazil. The company also accelerates the development of bespoke...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Comprehensive Financial Performance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Analytics-based Financial Performance Optimization</a:t>
                      </a:r>
                    </a:p>
                    <a:p>
                      <a:pPr algn="l"/>
                      <a:r>
                        <a:rPr sz="1100" b="0">
                          <a:solidFill>
                            <a:srgbClr val="000000"/>
                          </a:solidFill>
                          <a:latin typeface="calibri"/>
                        </a:rPr>
                        <a:t>•  AI-driven Capital Investment Optimization</a:t>
                      </a:r>
                    </a:p>
                    <a:p>
                      <a:pPr algn="l"/>
                      <a:r>
                        <a:rPr sz="1100" b="0">
                          <a:solidFill>
                            <a:srgbClr val="000000"/>
                          </a:solidFill>
                          <a:latin typeface="calibri"/>
                        </a:rPr>
                        <a:t>•  AI-based Financial Planning and Analysis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Financial Planning &amp; Analysis</a:t>
                      </a:r>
                    </a:p>
                    <a:p>
                      <a:pPr algn="l"/>
                      <a:r>
                        <a:rPr sz="1100" b="0">
                          <a:solidFill>
                            <a:srgbClr val="000000"/>
                          </a:solidFill>
                          <a:latin typeface="calibri"/>
                        </a:rPr>
                        <a:t>•  Treasury &amp; Risk</a:t>
                      </a:r>
                    </a:p>
                    <a:p>
                      <a:pPr algn="l"/>
                      <a:r>
                        <a:rPr sz="1100" b="0">
                          <a:solidFill>
                            <a:srgbClr val="000000"/>
                          </a:solidFill>
                          <a:latin typeface="calibri"/>
                        </a:rPr>
                        <a:t>•  Fixed Asset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Flutter is focused on optimizing its financial performance through strategic financial planning, accurate reporting, and effective capital allocation. The company aims to maintain a strong deleveraging profile, improve cash flow conversion, and manage foreign currency and interest rate risks. Recent efforts have resulted in a reduction in the leverage ratio to 2.6x, approaching the medium-term target range. By enhancing financial reporting and an...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Finance &amp; Accounting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Strategic Financial Management &amp; Growth Initiatives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Financial Planning Dashboard</a:t>
                      </a:r>
                    </a:p>
                    <a:p>
                      <a:pPr algn="l"/>
                      <a:r>
                        <a:rPr sz="1100" b="0">
                          <a:solidFill>
                            <a:srgbClr val="000000"/>
                          </a:solidFill>
                          <a:latin typeface="calibri"/>
                        </a:rPr>
                        <a:t>•  Financial Learning App</a:t>
                      </a:r>
                    </a:p>
                    <a:p>
                      <a:pPr algn="l"/>
                      <a:r>
                        <a:rPr sz="1100" b="0">
                          <a:solidFill>
                            <a:srgbClr val="000000"/>
                          </a:solidFill>
                          <a:latin typeface="calibri"/>
                        </a:rPr>
                        <a:t>•  AI-powered Cashflow Management Platform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Treasury &amp; Risk</a:t>
                      </a:r>
                    </a:p>
                    <a:p>
                      <a:pPr algn="l"/>
                      <a:r>
                        <a:rPr sz="1100" b="0">
                          <a:solidFill>
                            <a:srgbClr val="000000"/>
                          </a:solidFill>
                          <a:latin typeface="calibri"/>
                        </a:rPr>
                        <a:t>•  Financial Planning &amp; Analysis</a:t>
                      </a:r>
                    </a:p>
                    <a:p>
                      <a:pPr algn="l"/>
                      <a:r>
                        <a:rPr sz="1100" b="0">
                          <a:solidFill>
                            <a:srgbClr val="000000"/>
                          </a:solidFill>
                          <a:latin typeface="calibri"/>
                        </a:rPr>
                        <a:t>•  Fixed Asset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Flutter Entertainment’s finance function is centered on strengthening its financial position through strategic debt issuance, targeted acquisitions, and robust compliance frameworks. The recent issuance of senior secured notes provides the liquidity needed to support growth initiatives and operational stability, while the acquisition of Snaitech S.p.A. expands market share and diversifies revenue streams in Italy. Additionally, the company is act...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ER&amp;D, Finance &amp; Accounting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9F2877-6605-1D27-B4EB-61915EC1D805}"/>
              </a:ext>
            </a:extLst>
          </p:cNvPr>
          <p:cNvSpPr/>
          <p:nvPr/>
        </p:nvSpPr>
        <p:spPr>
          <a:xfrm>
            <a:off x="8375376" y="1099931"/>
            <a:ext cx="3464614" cy="5274366"/>
          </a:xfrm>
          <a:prstGeom prst="rect">
            <a:avLst/>
          </a:prstGeom>
          <a:solidFill>
            <a:schemeClr val="accent4">
              <a:lumMod val="20000"/>
              <a:lumOff val="80000"/>
            </a:schemeClr>
          </a:solidFill>
          <a:ln>
            <a:noFill/>
          </a:ln>
          <a:effectLst>
            <a:outerShdw blurRad="203200" dist="76200" dir="24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42794187-5309-379F-2C08-1A74EF7B3D2E}"/>
              </a:ext>
            </a:extLst>
          </p:cNvPr>
          <p:cNvSpPr txBox="1"/>
          <p:nvPr/>
        </p:nvSpPr>
        <p:spPr>
          <a:xfrm>
            <a:off x="8586198" y="3415010"/>
            <a:ext cx="3084315" cy="383503"/>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en-IN" sz="1100" b="0" i="0" u="none" dirty="0">
                <a:solidFill>
                  <a:srgbClr val="000000"/>
                </a:solidFill>
                <a:latin typeface="calibri"/>
              </a:rPr>
              <a:t>Key Provider Locations:</a:t>
            </a:r>
          </a:p>
        </p:txBody>
      </p:sp>
      <p:sp>
        <p:nvSpPr>
          <p:cNvPr id="13" name="Rectangle 12">
            <a:extLst>
              <a:ext uri="{FF2B5EF4-FFF2-40B4-BE49-F238E27FC236}">
                <a16:creationId xmlns:a16="http://schemas.microsoft.com/office/drawing/2014/main" id="{3F654E96-730A-60DC-9A3A-598C6239B452}"/>
              </a:ext>
            </a:extLst>
          </p:cNvPr>
          <p:cNvSpPr/>
          <p:nvPr/>
        </p:nvSpPr>
        <p:spPr>
          <a:xfrm>
            <a:off x="8577599" y="2082790"/>
            <a:ext cx="3178972" cy="731662"/>
          </a:xfrm>
          <a:prstGeom prst="rect">
            <a:avLst/>
          </a:prstGeom>
          <a:noFill/>
          <a:ln w="12700" cap="flat" cmpd="sng" algn="ctr">
            <a:noFill/>
            <a:prstDash val="solid"/>
            <a:miter lim="800000"/>
          </a:ln>
          <a:effectLst/>
        </p:spPr>
        <p:txBody>
          <a:bodyPr lIns="90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DataArt, Infosys, Cognizant are the key service providers for Flutter Entertainment plc</a:t>
            </a:r>
            <a:endParaRPr lang="en-IN" sz="1200" dirty="0">
              <a:solidFill>
                <a:srgbClr val="000000"/>
              </a:solidFill>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9A902DD0-4197-FA1E-DFCE-51D90D7E9FB5}"/>
              </a:ext>
            </a:extLst>
          </p:cNvPr>
          <p:cNvSpPr/>
          <p:nvPr/>
        </p:nvSpPr>
        <p:spPr>
          <a:xfrm>
            <a:off x="8586198" y="2814452"/>
            <a:ext cx="3084315" cy="614548"/>
          </a:xfrm>
          <a:prstGeom prst="rect">
            <a:avLst/>
          </a:prstGeom>
          <a:noFill/>
          <a:ln w="12700" cap="flat" cmpd="sng" algn="ctr">
            <a:noFill/>
            <a:prstDash val="solid"/>
            <a:miter lim="800000"/>
          </a:ln>
          <a:effectLst/>
        </p:spPr>
        <p:txBody>
          <a:bodyPr lIns="90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Top 15 service providers cover 76% of the total outsourcing workflows</a:t>
            </a:r>
            <a:endParaRPr lang="en-IN" sz="1200" dirty="0">
              <a:solidFill>
                <a:srgbClr val="000000"/>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7577C3F6-DAD4-456E-8890-513DDE57E49C}"/>
              </a:ext>
            </a:extLst>
          </p:cNvPr>
          <p:cNvSpPr/>
          <p:nvPr/>
        </p:nvSpPr>
        <p:spPr>
          <a:xfrm>
            <a:off x="9037121" y="3797311"/>
            <a:ext cx="2624793" cy="1626191"/>
          </a:xfrm>
          <a:prstGeom prst="rect">
            <a:avLst/>
          </a:prstGeom>
          <a:noFill/>
          <a:ln w="12700" cap="flat" cmpd="sng" algn="ctr">
            <a:noFill/>
            <a:prstDash val="solid"/>
            <a:miter lim="800000"/>
          </a:ln>
          <a:effectLst/>
        </p:spPr>
        <p:txBody>
          <a:bodyPr lIns="9000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buFont typeface="Arial" panose="020B0604020202020204" pitchFamily="34" charset="0"/>
              <a:buChar char="•"/>
              <a:defRPr/>
            </a:pPr>
            <a:r>
              <a:rPr lang="en-US" sz="1100" b="0" i="0" u="none" dirty="0">
                <a:solidFill>
                  <a:srgbClr val="000000"/>
                </a:solidFill>
                <a:latin typeface="calibri" panose="020F0502020204030204" pitchFamily="34" charset="0"/>
                <a:cs typeface="Calibri" panose="020F0502020204030204" pitchFamily="34" charset="0"/>
              </a:rPr>
              <a:t>Greater London, United Kingdom
Bengaluru Area, India
Dnipropetrovsk, Ukraine
National Capital Region, Philippines
Washington D.C. Metro Area, United States</a:t>
            </a:r>
            <a:endParaRPr lang="en-IN" sz="1200" dirty="0">
              <a:solidFill>
                <a:srgbClr val="000000"/>
              </a:solidFill>
              <a:latin typeface="Calibri" panose="020F0502020204030204" pitchFamily="34" charset="0"/>
              <a:cs typeface="Calibri" panose="020F0502020204030204" pitchFamily="34" charset="0"/>
            </a:endParaRPr>
          </a:p>
        </p:txBody>
      </p:sp>
      <p:sp>
        <p:nvSpPr>
          <p:cNvPr id="16" name="TextBox 15"/>
          <p:cNvSpPr txBox="1"/>
          <p:nvPr/>
        </p:nvSpPr>
        <p:spPr>
          <a:xfrm>
            <a:off x="69300" y="1176483"/>
            <a:ext cx="8007900" cy="5274076"/>
          </a:xfrm>
          <a:prstGeom prst="rect">
            <a:avLst/>
          </a:prstGeom>
          <a:noFill/>
        </p:spPr>
        <p:txBody>
          <a:bodyPr wrap="none">
            <a:spAutoFit/>
          </a:bodyPr>
          <a:lstStyle/>
          <a:p>
            <a:endParaRPr/>
          </a:p>
        </p:txBody>
      </p:sp>
      <p:sp>
        <p:nvSpPr>
          <p:cNvPr id="3" name="Title 1">
            <a:extLst>
              <a:ext uri="{FF2B5EF4-FFF2-40B4-BE49-F238E27FC236}">
                <a16:creationId xmlns:a16="http://schemas.microsoft.com/office/drawing/2014/main" id="{D5343C40-C534-CBB9-5EED-FD5B187C0A17}"/>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sz="1600" b="1" i="0" u="none">
                <a:solidFill>
                  <a:srgbClr val="C00000"/>
                </a:solidFill>
                <a:latin typeface="calibri"/>
              </a:rPr>
              <a:t>Vendor Analysis: </a:t>
            </a:r>
            <a:r>
              <a:rPr sz="1600" b="1" i="0" u="none">
                <a:solidFill>
                  <a:srgbClr val="7F7F7F"/>
                </a:solidFill>
                <a:latin typeface="calibri"/>
              </a:rPr>
              <a:t>A Comprehensive List of Top 15 Companies</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graphicFrame>
        <p:nvGraphicFramePr>
          <p:cNvPr id="17" name="Chart 16"/>
          <p:cNvGraphicFramePr>
            <a:graphicFrameLocks noGrp="1"/>
          </p:cNvGraphicFramePr>
          <p:nvPr/>
        </p:nvGraphicFramePr>
        <p:xfrm>
          <a:off x="69300" y="1176483"/>
          <a:ext cx="8007900" cy="5274076"/>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0174DCB-350F-8DD4-8AE0-199AA87D58CF}"/>
              </a:ext>
            </a:extLst>
          </p:cNvPr>
          <p:cNvGraphicFramePr>
            <a:graphicFrameLocks noGrp="1"/>
          </p:cNvGraphicFramePr>
          <p:nvPr/>
        </p:nvGraphicFramePr>
        <p:xfrm>
          <a:off x="278295" y="1060174"/>
          <a:ext cx="11502887" cy="5420138"/>
        </p:xfrm>
        <a:graphic>
          <a:graphicData uri="http://schemas.openxmlformats.org/drawingml/2006/table">
            <a:tbl>
              <a:tblPr firstRow="1" bandRow="1">
                <a:tableStyleId>{5C22544A-7EE6-4342-B048-85BDC9FD1C3A}</a:tableStyleId>
              </a:tblPr>
              <a:tblGrid>
                <a:gridCol w="1826078">
                  <a:extLst>
                    <a:ext uri="{9D8B030D-6E8A-4147-A177-3AD203B41FA5}">
                      <a16:colId xmlns:a16="http://schemas.microsoft.com/office/drawing/2014/main" val="3593729141"/>
                    </a:ext>
                  </a:extLst>
                </a:gridCol>
                <a:gridCol w="2321853">
                  <a:extLst>
                    <a:ext uri="{9D8B030D-6E8A-4147-A177-3AD203B41FA5}">
                      <a16:colId xmlns:a16="http://schemas.microsoft.com/office/drawing/2014/main" val="243771452"/>
                    </a:ext>
                  </a:extLst>
                </a:gridCol>
                <a:gridCol w="7354956">
                  <a:extLst>
                    <a:ext uri="{9D8B030D-6E8A-4147-A177-3AD203B41FA5}">
                      <a16:colId xmlns:a16="http://schemas.microsoft.com/office/drawing/2014/main" val="2120268798"/>
                    </a:ext>
                  </a:extLst>
                </a:gridCol>
              </a:tblGrid>
              <a:tr h="605398">
                <a:tc>
                  <a:txBody>
                    <a:bodyPr/>
                    <a:lstStyle/>
                    <a:p>
                      <a:pPr algn="ctr"/>
                      <a:r>
                        <a:rPr lang="en-US" sz="1200" dirty="0">
                          <a:solidFill>
                            <a:schemeClr val="tx1"/>
                          </a:solidFill>
                          <a:latin typeface="Calibiri"/>
                        </a:rPr>
                        <a:t>Key Provider</a:t>
                      </a:r>
                      <a:endParaRPr lang="en-IN" sz="1200" dirty="0">
                        <a:solidFill>
                          <a:schemeClr val="tx1"/>
                        </a:solidFill>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40000"/>
                        <a:lumOff val="60000"/>
                      </a:schemeClr>
                    </a:solidFill>
                  </a:tcPr>
                </a:tc>
                <a:tc>
                  <a:txBody>
                    <a:bodyPr/>
                    <a:lstStyle/>
                    <a:p>
                      <a:pPr algn="ctr"/>
                      <a:r>
                        <a:rPr lang="en-US" sz="1200" dirty="0">
                          <a:solidFill>
                            <a:schemeClr val="tx1"/>
                          </a:solidFill>
                          <a:latin typeface="Calibiri"/>
                        </a:rPr>
                        <a:t>Key Provider MSA</a:t>
                      </a:r>
                      <a:endParaRPr lang="en-IN" sz="1200" dirty="0">
                        <a:solidFill>
                          <a:schemeClr val="tx1"/>
                        </a:solidFill>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40000"/>
                        <a:lumOff val="60000"/>
                      </a:schemeClr>
                    </a:solidFill>
                  </a:tcPr>
                </a:tc>
                <a:tc>
                  <a:txBody>
                    <a:bodyPr/>
                    <a:lstStyle/>
                    <a:p>
                      <a:pPr algn="ctr"/>
                      <a:r>
                        <a:rPr lang="en-US" sz="1200" dirty="0">
                          <a:solidFill>
                            <a:schemeClr val="tx1"/>
                          </a:solidFill>
                          <a:latin typeface="Calibiri"/>
                        </a:rPr>
                        <a:t>Workflows split by Micro Vertical</a:t>
                      </a:r>
                      <a:endParaRPr lang="en-IN" sz="1200" dirty="0">
                        <a:solidFill>
                          <a:schemeClr val="tx1"/>
                        </a:solidFill>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998031672"/>
                  </a:ext>
                </a:extLst>
              </a:tr>
              <a:tr h="962948">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fontAlgn="b">
                        <a:buFont typeface="Arial" panose="020B0604020202020204" pitchFamily="34" charset="0"/>
                        <a:buChar cha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77781287"/>
                  </a:ext>
                </a:extLst>
              </a:tr>
              <a:tr h="962948">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fontAlgn="b">
                        <a:buFont typeface="Arial" panose="020B0604020202020204" pitchFamily="34" charset="0"/>
                        <a:buChar cha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17872431"/>
                  </a:ext>
                </a:extLst>
              </a:tr>
              <a:tr h="962948">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fontAlgn="b">
                        <a:buFont typeface="Arial" panose="020B0604020202020204" pitchFamily="34" charset="0"/>
                        <a:buChar cha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IN" sz="1100" b="0" i="0" u="none" strike="noStrike" dirty="0">
                        <a:solidFill>
                          <a:srgbClr val="000000"/>
                        </a:solidFill>
                        <a:effectLst/>
                        <a:latin typeface="Calibri" panose="020F0502020204030204" pitchFamily="34" charset="0"/>
                      </a:endParaRPr>
                    </a:p>
                  </a:txBody>
                  <a:tcPr marL="857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38219912"/>
                  </a:ext>
                </a:extLst>
              </a:tr>
              <a:tr h="962948">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a:buFont typeface="Arial" panose="020B0604020202020204" pitchFamily="34" charset="0"/>
                        <a:buChar char="•"/>
                      </a:pPr>
                      <a:endParaRPr lang="en-IN" sz="1200" dirty="0">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a:buFont typeface="Arial" panose="020B0604020202020204" pitchFamily="34" charset="0"/>
                        <a:buChar char="•"/>
                      </a:pPr>
                      <a:endParaRPr lang="en-IN" sz="1200" dirty="0">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33555447"/>
                  </a:ext>
                </a:extLst>
              </a:tr>
              <a:tr h="962948">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a:buFont typeface="Arial" panose="020B0604020202020204" pitchFamily="34" charset="0"/>
                        <a:buChar char="•"/>
                      </a:pPr>
                      <a:endParaRPr lang="en-IN" sz="1200" dirty="0">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algn="l">
                        <a:buFont typeface="Arial" panose="020B0604020202020204" pitchFamily="34" charset="0"/>
                        <a:buChar char="•"/>
                      </a:pPr>
                      <a:endParaRPr lang="en-IN" sz="1200" dirty="0">
                        <a:latin typeface="Calibiri"/>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52972817"/>
                  </a:ext>
                </a:extLst>
              </a:tr>
            </a:tbl>
          </a:graphicData>
        </a:graphic>
      </p:graphicFrame>
      <p:sp>
        <p:nvSpPr>
          <p:cNvPr id="4" name="Rectangle 3">
            <a:extLst>
              <a:ext uri="{FF2B5EF4-FFF2-40B4-BE49-F238E27FC236}">
                <a16:creationId xmlns:a16="http://schemas.microsoft.com/office/drawing/2014/main" id="{CF79B35B-E44C-AC22-EB92-6FBCAA0D664F}"/>
              </a:ext>
            </a:extLst>
          </p:cNvPr>
          <p:cNvSpPr/>
          <p:nvPr/>
        </p:nvSpPr>
        <p:spPr>
          <a:xfrm>
            <a:off x="468000" y="1728000"/>
            <a:ext cx="1440000" cy="792000"/>
          </a:xfrm>
          <a:prstGeom prst="rect">
            <a:avLst/>
          </a:prstGeom>
          <a:noFill/>
          <a:ln w="12700" cap="flat" cmpd="sng" algn="ctr">
            <a:noFill/>
            <a:prstDash val="solid"/>
            <a:miter lim="800000"/>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9CF32F08-F95F-6099-FE2A-4E74AA2A63B4}"/>
              </a:ext>
            </a:extLst>
          </p:cNvPr>
          <p:cNvSpPr/>
          <p:nvPr/>
        </p:nvSpPr>
        <p:spPr>
          <a:xfrm>
            <a:off x="468000" y="2700000"/>
            <a:ext cx="1440000" cy="792000"/>
          </a:xfrm>
          <a:prstGeom prst="rect">
            <a:avLst/>
          </a:prstGeom>
          <a:noFill/>
          <a:ln w="12700" cap="flat" cmpd="sng" algn="ctr">
            <a:noFill/>
            <a:prstDash val="solid"/>
            <a:miter lim="800000"/>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05072239-3FD3-9D10-110D-041195FE0C44}"/>
              </a:ext>
            </a:extLst>
          </p:cNvPr>
          <p:cNvSpPr/>
          <p:nvPr/>
        </p:nvSpPr>
        <p:spPr>
          <a:xfrm>
            <a:off x="468000" y="3672000"/>
            <a:ext cx="1440000" cy="792000"/>
          </a:xfrm>
          <a:prstGeom prst="rect">
            <a:avLst/>
          </a:prstGeom>
          <a:noFill/>
          <a:ln w="12700" cap="flat" cmpd="sng" algn="ctr">
            <a:noFill/>
            <a:prstDash val="solid"/>
            <a:miter lim="800000"/>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A54DB7E4-29B0-797C-8C84-4AA32A4143B9}"/>
              </a:ext>
            </a:extLst>
          </p:cNvPr>
          <p:cNvSpPr/>
          <p:nvPr/>
        </p:nvSpPr>
        <p:spPr>
          <a:xfrm>
            <a:off x="468000" y="4644000"/>
            <a:ext cx="1440000" cy="792000"/>
          </a:xfrm>
          <a:prstGeom prst="rect">
            <a:avLst/>
          </a:prstGeom>
          <a:noFill/>
          <a:ln w="12700" cap="flat" cmpd="sng" algn="ctr">
            <a:noFill/>
            <a:prstDash val="solid"/>
            <a:miter lim="800000"/>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5607AD3C-1EF2-FAB2-1BF8-66D7CD55EEC7}"/>
              </a:ext>
            </a:extLst>
          </p:cNvPr>
          <p:cNvSpPr/>
          <p:nvPr/>
        </p:nvSpPr>
        <p:spPr>
          <a:xfrm>
            <a:off x="468000" y="5580000"/>
            <a:ext cx="1440000" cy="792000"/>
          </a:xfrm>
          <a:prstGeom prst="rect">
            <a:avLst/>
          </a:prstGeom>
          <a:noFill/>
          <a:ln w="12700" cap="flat" cmpd="sng" algn="ctr">
            <a:noFill/>
            <a:prstDash val="solid"/>
            <a:miter lim="800000"/>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IN" sz="1200" dirty="0">
              <a:solidFill>
                <a:srgbClr val="00000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FA59721-2517-5E26-1536-E96A06BAEF8B}"/>
              </a:ext>
            </a:extLst>
          </p:cNvPr>
          <p:cNvSpPr txBox="1"/>
          <p:nvPr/>
        </p:nvSpPr>
        <p:spPr>
          <a:xfrm>
            <a:off x="2160000" y="1728000"/>
            <a:ext cx="2160000" cy="82799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100" b="0" i="0" u="none" dirty="0">
                <a:solidFill>
                  <a:srgbClr val="000000"/>
                </a:solidFill>
                <a:latin typeface="calibri"/>
                <a:cs typeface="Calibri"/>
              </a:rPr>
              <a:t>Dnipropetrovsk, Ukraine
Greater London, United Kingdom
Greater New York City Area, United States</a:t>
            </a:r>
            <a:endParaRPr lang="en-IN" sz="1100" dirty="0">
              <a:solidFill>
                <a:schemeClr val="accent3">
                  <a:lumMod val="75000"/>
                </a:schemeClr>
              </a:solidFill>
              <a:latin typeface="Calibri"/>
              <a:cs typeface="Calibri"/>
            </a:endParaRPr>
          </a:p>
        </p:txBody>
      </p:sp>
      <p:sp>
        <p:nvSpPr>
          <p:cNvPr id="19" name="TextBox 18">
            <a:extLst>
              <a:ext uri="{FF2B5EF4-FFF2-40B4-BE49-F238E27FC236}">
                <a16:creationId xmlns:a16="http://schemas.microsoft.com/office/drawing/2014/main" id="{D1245B38-34EB-B6A4-F0D4-1BA72B86D1D2}"/>
              </a:ext>
            </a:extLst>
          </p:cNvPr>
          <p:cNvSpPr txBox="1"/>
          <p:nvPr/>
        </p:nvSpPr>
        <p:spPr>
          <a:xfrm>
            <a:off x="2160000" y="2700000"/>
            <a:ext cx="2160000" cy="82799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100" b="0" i="0" u="none" dirty="0">
                <a:solidFill>
                  <a:srgbClr val="000000"/>
                </a:solidFill>
                <a:latin typeface="calibri"/>
                <a:cs typeface="Calibri"/>
              </a:rPr>
              <a:t>Chennai Area, India
National Capital Region, Philippines</a:t>
            </a:r>
            <a:endParaRPr lang="en-IN" sz="1100" dirty="0">
              <a:solidFill>
                <a:schemeClr val="accent3">
                  <a:lumMod val="75000"/>
                </a:schemeClr>
              </a:solidFill>
              <a:latin typeface="Calibri"/>
              <a:cs typeface="Calibri"/>
            </a:endParaRPr>
          </a:p>
        </p:txBody>
      </p:sp>
      <p:sp>
        <p:nvSpPr>
          <p:cNvPr id="21" name="TextBox 20">
            <a:extLst>
              <a:ext uri="{FF2B5EF4-FFF2-40B4-BE49-F238E27FC236}">
                <a16:creationId xmlns:a16="http://schemas.microsoft.com/office/drawing/2014/main" id="{9A0CD0D5-D8A0-3C40-7919-FF06D3CD5493}"/>
              </a:ext>
            </a:extLst>
          </p:cNvPr>
          <p:cNvSpPr txBox="1"/>
          <p:nvPr/>
        </p:nvSpPr>
        <p:spPr>
          <a:xfrm>
            <a:off x="2160000" y="3672000"/>
            <a:ext cx="2160000" cy="82799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100" b="0" i="0" u="none" dirty="0">
                <a:solidFill>
                  <a:srgbClr val="000000"/>
                </a:solidFill>
                <a:latin typeface="calibri"/>
                <a:cs typeface="Calibri"/>
              </a:rPr>
              <a:t>Bengaluru Area, India
Hyderabad Area, India</a:t>
            </a:r>
            <a:endParaRPr lang="en-IN" sz="1100" dirty="0">
              <a:solidFill>
                <a:schemeClr val="accent3">
                  <a:lumMod val="75000"/>
                </a:schemeClr>
              </a:solidFill>
              <a:latin typeface="Calibri"/>
              <a:cs typeface="Calibri"/>
            </a:endParaRPr>
          </a:p>
        </p:txBody>
      </p:sp>
      <p:sp>
        <p:nvSpPr>
          <p:cNvPr id="22" name="TextBox 21">
            <a:extLst>
              <a:ext uri="{FF2B5EF4-FFF2-40B4-BE49-F238E27FC236}">
                <a16:creationId xmlns:a16="http://schemas.microsoft.com/office/drawing/2014/main" id="{5AD27CCA-0AA7-3522-CA56-0C24769A39BF}"/>
              </a:ext>
            </a:extLst>
          </p:cNvPr>
          <p:cNvSpPr txBox="1"/>
          <p:nvPr/>
        </p:nvSpPr>
        <p:spPr>
          <a:xfrm>
            <a:off x="2160000" y="4608000"/>
            <a:ext cx="2160000" cy="82799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100" b="0" i="0" u="none" dirty="0">
                <a:solidFill>
                  <a:srgbClr val="000000"/>
                </a:solidFill>
                <a:latin typeface="calibri"/>
                <a:cs typeface="Calibri"/>
              </a:rPr>
              <a:t>Bengaluru Area, India
Greater London, United Kingdom</a:t>
            </a:r>
            <a:endParaRPr lang="en-IN" sz="1100" dirty="0">
              <a:solidFill>
                <a:schemeClr val="accent3">
                  <a:lumMod val="75000"/>
                </a:schemeClr>
              </a:solidFill>
              <a:latin typeface="Calibri"/>
              <a:cs typeface="Calibri"/>
            </a:endParaRPr>
          </a:p>
        </p:txBody>
      </p:sp>
      <p:sp>
        <p:nvSpPr>
          <p:cNvPr id="23" name="TextBox 22">
            <a:extLst>
              <a:ext uri="{FF2B5EF4-FFF2-40B4-BE49-F238E27FC236}">
                <a16:creationId xmlns:a16="http://schemas.microsoft.com/office/drawing/2014/main" id="{60407B79-18C8-0127-1172-920B0F72FA43}"/>
              </a:ext>
            </a:extLst>
          </p:cNvPr>
          <p:cNvSpPr txBox="1"/>
          <p:nvPr/>
        </p:nvSpPr>
        <p:spPr>
          <a:xfrm>
            <a:off x="2160000" y="5580000"/>
            <a:ext cx="2160000" cy="827999"/>
          </a:xfrm>
          <a:prstGeom prst="rect">
            <a:avLst/>
          </a:prstGeom>
          <a:noFill/>
        </p:spPr>
        <p:txBody>
          <a:bodyPr wrap="square" lIns="91440" tIns="45720" rIns="91440" bIns="45720" rtlCol="0" anchor="t">
            <a:noAutofit/>
          </a:bodyPr>
          <a:lstStyle/>
          <a:p>
            <a:pPr marL="171450" indent="-171450">
              <a:buFont typeface="Arial" panose="020B0604020202020204" pitchFamily="34" charset="0"/>
              <a:buChar char="•"/>
              <a:defRPr/>
            </a:pPr>
            <a:r>
              <a:rPr lang="en-US" sz="1100" b="0" i="0" u="none" dirty="0">
                <a:solidFill>
                  <a:srgbClr val="000000"/>
                </a:solidFill>
                <a:latin typeface="calibri"/>
                <a:cs typeface="Calibri"/>
              </a:rPr>
              <a:t>Jakarta, Indonesia</a:t>
            </a:r>
            <a:endParaRPr lang="en-IN" sz="1100" dirty="0">
              <a:solidFill>
                <a:schemeClr val="accent3">
                  <a:lumMod val="75000"/>
                </a:schemeClr>
              </a:solidFill>
              <a:latin typeface="Calibri"/>
              <a:cs typeface="Calibri"/>
            </a:endParaRPr>
          </a:p>
        </p:txBody>
      </p:sp>
      <p:sp>
        <p:nvSpPr>
          <p:cNvPr id="24" name="TextBox 23"/>
          <p:cNvSpPr txBox="1"/>
          <p:nvPr/>
        </p:nvSpPr>
        <p:spPr>
          <a:xfrm>
            <a:off x="4418818" y="2608200"/>
            <a:ext cx="7362000" cy="975600"/>
          </a:xfrm>
          <a:prstGeom prst="rect">
            <a:avLst/>
          </a:prstGeom>
          <a:noFill/>
        </p:spPr>
        <p:txBody>
          <a:bodyPr wrap="none">
            <a:spAutoFit/>
          </a:bodyPr>
          <a:lstStyle/>
          <a:p>
            <a:endParaRPr/>
          </a:p>
        </p:txBody>
      </p:sp>
      <p:sp>
        <p:nvSpPr>
          <p:cNvPr id="25" name="TextBox 24"/>
          <p:cNvSpPr txBox="1"/>
          <p:nvPr/>
        </p:nvSpPr>
        <p:spPr>
          <a:xfrm>
            <a:off x="4408625" y="3573108"/>
            <a:ext cx="7362000" cy="974037"/>
          </a:xfrm>
          <a:prstGeom prst="rect">
            <a:avLst/>
          </a:prstGeom>
          <a:noFill/>
        </p:spPr>
        <p:txBody>
          <a:bodyPr wrap="none">
            <a:spAutoFit/>
          </a:bodyPr>
          <a:lstStyle/>
          <a:p>
            <a:endParaRPr/>
          </a:p>
        </p:txBody>
      </p:sp>
      <p:sp>
        <p:nvSpPr>
          <p:cNvPr id="26" name="TextBox 25"/>
          <p:cNvSpPr txBox="1"/>
          <p:nvPr/>
        </p:nvSpPr>
        <p:spPr>
          <a:xfrm>
            <a:off x="4408951" y="5510425"/>
            <a:ext cx="7362000" cy="975600"/>
          </a:xfrm>
          <a:prstGeom prst="rect">
            <a:avLst/>
          </a:prstGeom>
          <a:noFill/>
        </p:spPr>
        <p:txBody>
          <a:bodyPr wrap="none">
            <a:spAutoFit/>
          </a:bodyPr>
          <a:lstStyle/>
          <a:p>
            <a:endParaRPr/>
          </a:p>
        </p:txBody>
      </p:sp>
      <p:sp>
        <p:nvSpPr>
          <p:cNvPr id="27" name="TextBox 26"/>
          <p:cNvSpPr txBox="1"/>
          <p:nvPr/>
        </p:nvSpPr>
        <p:spPr>
          <a:xfrm>
            <a:off x="4418818" y="1654199"/>
            <a:ext cx="7362364" cy="974037"/>
          </a:xfrm>
          <a:prstGeom prst="rect">
            <a:avLst/>
          </a:prstGeom>
          <a:noFill/>
        </p:spPr>
        <p:txBody>
          <a:bodyPr wrap="none">
            <a:spAutoFit/>
          </a:bodyPr>
          <a:lstStyle/>
          <a:p>
            <a:endParaRPr/>
          </a:p>
        </p:txBody>
      </p:sp>
      <p:sp>
        <p:nvSpPr>
          <p:cNvPr id="28" name="TextBox 27"/>
          <p:cNvSpPr txBox="1"/>
          <p:nvPr/>
        </p:nvSpPr>
        <p:spPr>
          <a:xfrm>
            <a:off x="4408624" y="4552200"/>
            <a:ext cx="7362000" cy="975600"/>
          </a:xfrm>
          <a:prstGeom prst="rect">
            <a:avLst/>
          </a:prstGeom>
          <a:noFill/>
        </p:spPr>
        <p:txBody>
          <a:bodyPr wrap="none">
            <a:spAutoFit/>
          </a:bodyPr>
          <a:lstStyle/>
          <a:p>
            <a:endParaRPr/>
          </a:p>
        </p:txBody>
      </p:sp>
      <p:sp>
        <p:nvSpPr>
          <p:cNvPr id="5" name="Title 1">
            <a:extLst>
              <a:ext uri="{FF2B5EF4-FFF2-40B4-BE49-F238E27FC236}">
                <a16:creationId xmlns:a16="http://schemas.microsoft.com/office/drawing/2014/main" id="{B9D1E5F3-DEB7-67CE-4B95-A6BF06B9DEF4}"/>
              </a:ext>
            </a:extLst>
          </p:cNvPr>
          <p:cNvSpPr>
            <a:spLocks noGrp="1"/>
          </p:cNvSpPr>
          <p:nvPr/>
        </p:nvSpPr>
        <p:spPr>
          <a:xfrm>
            <a:off x="0" y="13252"/>
            <a:ext cx="102125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a:defRPr/>
            </a:pPr>
            <a:r>
              <a:rPr lang="en-IN" sz="1600" dirty="0">
                <a:solidFill>
                  <a:srgbClr val="C00000"/>
                </a:solidFill>
                <a:latin typeface="Calibri" panose="020F0502020204030204" pitchFamily="34" charset="0"/>
                <a:cs typeface="Calibri" panose="020F0502020204030204" pitchFamily="34" charset="0"/>
              </a:rPr>
              <a:t>Top 5 Service Providers:</a:t>
            </a:r>
            <a:endParaRPr kumimoji="0" lang="en-US" sz="1600" b="1" i="0" u="none" strike="noStrike" kern="1200" cap="none" spc="0" normalizeH="0" baseline="0" noProof="0" dirty="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16" name="Title 1">
            <a:extLst>
              <a:ext uri="{FF2B5EF4-FFF2-40B4-BE49-F238E27FC236}">
                <a16:creationId xmlns:a16="http://schemas.microsoft.com/office/drawing/2014/main" id="{41522BB7-BF6A-E7C2-7DCE-B6621F2E9FC6}"/>
              </a:ext>
            </a:extLst>
          </p:cNvPr>
          <p:cNvSpPr>
            <a:spLocks noGrp="1"/>
          </p:cNvSpPr>
          <p:nvPr/>
        </p:nvSpPr>
        <p:spPr>
          <a:xfrm>
            <a:off x="2079171" y="23404"/>
            <a:ext cx="8285742"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7F7F7F"/>
                </a:solidFill>
                <a:effectLst/>
                <a:uLnTx/>
                <a:uFillTx/>
                <a:latin typeface="calibri" panose="020F0502020204030204" pitchFamily="34" charset="0"/>
                <a:ea typeface="+mj-ea"/>
                <a:cs typeface="Calibri" panose="020F0502020204030204" pitchFamily="34" charset="0"/>
              </a:rPr>
              <a:t>DataArt is the key strategic partner for Flutter Entertainment plc</a:t>
            </a:r>
          </a:p>
        </p:txBody>
      </p:sp>
      <p:pic>
        <p:nvPicPr>
          <p:cNvPr id="29" name="Picture 28" descr="image.png"/>
          <p:cNvPicPr>
            <a:picLocks noChangeAspect="1"/>
          </p:cNvPicPr>
          <p:nvPr/>
        </p:nvPicPr>
        <p:blipFill>
          <a:blip r:embed="rId2"/>
          <a:stretch>
            <a:fillRect/>
          </a:stretch>
        </p:blipFill>
        <p:spPr>
          <a:xfrm>
            <a:off x="470450" y="1838250"/>
            <a:ext cx="1435100" cy="571500"/>
          </a:xfrm>
          <a:prstGeom prst="rect">
            <a:avLst/>
          </a:prstGeom>
        </p:spPr>
      </p:pic>
      <p:pic>
        <p:nvPicPr>
          <p:cNvPr id="30" name="Picture 29" descr="image.png"/>
          <p:cNvPicPr>
            <a:picLocks noChangeAspect="1"/>
          </p:cNvPicPr>
          <p:nvPr/>
        </p:nvPicPr>
        <p:blipFill>
          <a:blip r:embed="rId3"/>
          <a:stretch>
            <a:fillRect/>
          </a:stretch>
        </p:blipFill>
        <p:spPr>
          <a:xfrm>
            <a:off x="489500" y="2702300"/>
            <a:ext cx="1397000" cy="787400"/>
          </a:xfrm>
          <a:prstGeom prst="rect">
            <a:avLst/>
          </a:prstGeom>
        </p:spPr>
      </p:pic>
      <p:pic>
        <p:nvPicPr>
          <p:cNvPr id="31" name="Picture 30" descr="image.png"/>
          <p:cNvPicPr>
            <a:picLocks noChangeAspect="1"/>
          </p:cNvPicPr>
          <p:nvPr/>
        </p:nvPicPr>
        <p:blipFill>
          <a:blip r:embed="rId4"/>
          <a:stretch>
            <a:fillRect/>
          </a:stretch>
        </p:blipFill>
        <p:spPr>
          <a:xfrm>
            <a:off x="794300" y="3674300"/>
            <a:ext cx="787400" cy="787400"/>
          </a:xfrm>
          <a:prstGeom prst="rect">
            <a:avLst/>
          </a:prstGeom>
        </p:spPr>
      </p:pic>
      <p:pic>
        <p:nvPicPr>
          <p:cNvPr id="32" name="Picture 31" descr="image.png"/>
          <p:cNvPicPr>
            <a:picLocks noChangeAspect="1"/>
          </p:cNvPicPr>
          <p:nvPr/>
        </p:nvPicPr>
        <p:blipFill>
          <a:blip r:embed="rId5"/>
          <a:stretch>
            <a:fillRect/>
          </a:stretch>
        </p:blipFill>
        <p:spPr>
          <a:xfrm>
            <a:off x="794300" y="4646300"/>
            <a:ext cx="787400" cy="787400"/>
          </a:xfrm>
          <a:prstGeom prst="rect">
            <a:avLst/>
          </a:prstGeom>
        </p:spPr>
      </p:pic>
      <p:pic>
        <p:nvPicPr>
          <p:cNvPr id="33" name="Picture 32" descr="image.png"/>
          <p:cNvPicPr>
            <a:picLocks noChangeAspect="1"/>
          </p:cNvPicPr>
          <p:nvPr/>
        </p:nvPicPr>
        <p:blipFill>
          <a:blip r:embed="rId6"/>
          <a:stretch>
            <a:fillRect/>
          </a:stretch>
        </p:blipFill>
        <p:spPr>
          <a:xfrm>
            <a:off x="794300" y="5582300"/>
            <a:ext cx="787400" cy="787400"/>
          </a:xfrm>
          <a:prstGeom prst="rect">
            <a:avLst/>
          </a:prstGeom>
        </p:spPr>
      </p:pic>
      <p:graphicFrame>
        <p:nvGraphicFramePr>
          <p:cNvPr id="34" name="Chart 33"/>
          <p:cNvGraphicFramePr>
            <a:graphicFrameLocks noGrp="1"/>
          </p:cNvGraphicFramePr>
          <p:nvPr/>
        </p:nvGraphicFramePr>
        <p:xfrm>
          <a:off x="4418818" y="2608200"/>
          <a:ext cx="7362000" cy="9756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5" name="Chart 34"/>
          <p:cNvGraphicFramePr>
            <a:graphicFrameLocks noGrp="1"/>
          </p:cNvGraphicFramePr>
          <p:nvPr/>
        </p:nvGraphicFramePr>
        <p:xfrm>
          <a:off x="4408625" y="3573108"/>
          <a:ext cx="7362000" cy="974037"/>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6" name="Chart 35"/>
          <p:cNvGraphicFramePr>
            <a:graphicFrameLocks noGrp="1"/>
          </p:cNvGraphicFramePr>
          <p:nvPr/>
        </p:nvGraphicFramePr>
        <p:xfrm>
          <a:off x="4408951" y="5510425"/>
          <a:ext cx="7362000" cy="9756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7" name="Chart 36"/>
          <p:cNvGraphicFramePr>
            <a:graphicFrameLocks noGrp="1"/>
          </p:cNvGraphicFramePr>
          <p:nvPr/>
        </p:nvGraphicFramePr>
        <p:xfrm>
          <a:off x="4418818" y="1654199"/>
          <a:ext cx="7362364" cy="974037"/>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38" name="Chart 37"/>
          <p:cNvGraphicFramePr>
            <a:graphicFrameLocks noGrp="1"/>
          </p:cNvGraphicFramePr>
          <p:nvPr/>
        </p:nvGraphicFramePr>
        <p:xfrm>
          <a:off x="4408624" y="4552200"/>
          <a:ext cx="7362000" cy="975600"/>
        </p:xfrm>
        <a:graphic>
          <a:graphicData uri="http://schemas.openxmlformats.org/drawingml/2006/chart">
            <c:chart xmlns:c="http://schemas.openxmlformats.org/drawingml/2006/chart" xmlns:r="http://schemas.openxmlformats.org/officeDocument/2006/relationships" r:id="rId11"/>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(1/17): </a:t>
            </a:r>
            <a:r>
              <a:rPr sz="1600" b="1" i="0" u="none">
                <a:solidFill>
                  <a:srgbClr val="7F7F7F"/>
                </a:solidFill>
                <a:latin typeface="calibri"/>
              </a:rPr>
              <a:t>Talent Acquisition</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Human approach to problem-solving</a:t>
                      </a:r>
                    </a:p>
                    <a:p>
                      <a:pPr algn="l"/>
                      <a:r>
                        <a:rPr sz="1100" b="0">
                          <a:solidFill>
                            <a:srgbClr val="000000"/>
                          </a:solidFill>
                          <a:latin typeface="calibri"/>
                        </a:rPr>
                        <a:t>•   Integration of engineering excellence with human values</a:t>
                      </a:r>
                    </a:p>
                    <a:p>
                      <a:pPr algn="l"/>
                      <a:r>
                        <a:rPr sz="1100" b="0">
                          <a:solidFill>
                            <a:srgbClr val="000000"/>
                          </a:solidFill>
                          <a:latin typeface="calibri"/>
                        </a:rPr>
                        <a:t>•   Emphasis on curiosity, empathy, trust, honesty, and intuition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5</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Dnipropetrovsk, Ukraine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Greater New York City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Kharkiv, Ukraine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Kyiv City, Ukraine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00376" y="1675614"/>
            <a:ext cx="1676400" cy="6604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(2/17): </a:t>
            </a:r>
            <a:r>
              <a:rPr sz="1600" b="1" i="0" u="none">
                <a:solidFill>
                  <a:srgbClr val="7F7F7F"/>
                </a:solidFill>
                <a:latin typeface="calibri"/>
              </a:rPr>
              <a:t>Account Management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Business development focus</a:t>
                      </a:r>
                    </a:p>
                    <a:p>
                      <a:pPr algn="l"/>
                      <a:r>
                        <a:rPr sz="1100" b="0">
                          <a:solidFill>
                            <a:srgbClr val="000000"/>
                          </a:solidFill>
                          <a:latin typeface="calibri"/>
                        </a:rPr>
                        <a:t>•   Client satisfaction emphasis</a:t>
                      </a:r>
                    </a:p>
                    <a:p>
                      <a:pPr algn="l"/>
                      <a:r>
                        <a:rPr sz="1100" b="0">
                          <a:solidFill>
                            <a:srgbClr val="000000"/>
                          </a:solidFill>
                          <a:latin typeface="calibri"/>
                        </a:rPr>
                        <a:t>•   Long-term business relationship maintenance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Account lead responsibilities</a:t>
                      </a:r>
                    </a:p>
                    <a:p>
                      <a:pPr algn="l"/>
                      <a:r>
                        <a:rPr sz="1100" b="0">
                          <a:solidFill>
                            <a:srgbClr val="000000"/>
                          </a:solidFill>
                          <a:latin typeface="calibri"/>
                        </a:rPr>
                        <a:t>•   Management of client relationships and project delivery</a:t>
                      </a:r>
                    </a:p>
                    <a:p>
                      <a:pPr algn="l"/>
                      <a:r>
                        <a:rPr sz="1100" b="0">
                          <a:solidFill>
                            <a:srgbClr val="000000"/>
                          </a:solidFill>
                          <a:latin typeface="calibri"/>
                        </a:rPr>
                        <a:t>•   Coordination of cross-functional teams for successful outcomes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2</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4</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Greater London, United Kingdom</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Dnipropetrovsk, Ukraine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Vaud Area, Switzerland</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00376" y="1675614"/>
            <a:ext cx="1676400" cy="660400"/>
          </a:xfrm>
          <a:prstGeom prst="rect">
            <a:avLst/>
          </a:prstGeom>
        </p:spPr>
      </p:pic>
      <p:pic>
        <p:nvPicPr>
          <p:cNvPr id="83" name="Picture 82" descr="image.png"/>
          <p:cNvPicPr>
            <a:picLocks noChangeAspect="1"/>
          </p:cNvPicPr>
          <p:nvPr/>
        </p:nvPicPr>
        <p:blipFill>
          <a:blip r:embed="rId4"/>
          <a:stretch>
            <a:fillRect/>
          </a:stretch>
        </p:blipFill>
        <p:spPr>
          <a:xfrm>
            <a:off x="6300376" y="2787434"/>
            <a:ext cx="1676400" cy="4699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(3/17): </a:t>
            </a:r>
            <a:r>
              <a:rPr sz="1600" b="1" i="0" u="none">
                <a:solidFill>
                  <a:srgbClr val="7F7F7F"/>
                </a:solidFill>
                <a:latin typeface="calibri"/>
              </a:rPr>
              <a:t>Software Testing</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Test case writing and execution</a:t>
                      </a:r>
                    </a:p>
                    <a:p>
                      <a:pPr algn="l"/>
                      <a:r>
                        <a:rPr sz="1100" b="0">
                          <a:solidFill>
                            <a:srgbClr val="000000"/>
                          </a:solidFill>
                          <a:latin typeface="calibri"/>
                        </a:rPr>
                        <a:t>•   Updating existing test cases and preparing test suite for execution</a:t>
                      </a:r>
                    </a:p>
                    <a:p>
                      <a:pPr algn="l"/>
                      <a:r>
                        <a:rPr sz="1100" b="0">
                          <a:solidFill>
                            <a:srgbClr val="000000"/>
                          </a:solidFill>
                          <a:latin typeface="calibri"/>
                        </a:rPr>
                        <a:t>•   Testing various scenarios, mechanics, calculations, and RNG algorithms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r>
                        <a:rPr sz="1600" b="1" i="0" u="none">
                          <a:solidFill>
                            <a:srgbClr val="000000"/>
                          </a:solidFill>
                          <a:latin typeface="calibri"/>
                        </a:rPr>
                        <a:t>Spindox</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Test strategy definition, guidelines establishment, coaching and recruiting responsibilities</a:t>
                      </a:r>
                    </a:p>
                    <a:p>
                      <a:pPr algn="l"/>
                      <a:r>
                        <a:rPr sz="1100" b="0">
                          <a:solidFill>
                            <a:srgbClr val="000000"/>
                          </a:solidFill>
                          <a:latin typeface="calibri"/>
                        </a:rPr>
                        <a:t>•   Profit and revenue management, presales activities, offering development and budgeting tasks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Team management and support</a:t>
                      </a:r>
                    </a:p>
                    <a:p>
                      <a:pPr algn="l"/>
                      <a:r>
                        <a:rPr sz="1100" b="0">
                          <a:solidFill>
                            <a:srgbClr val="000000"/>
                          </a:solidFill>
                          <a:latin typeface="calibri"/>
                        </a:rPr>
                        <a:t>•   Mentoring and skill enhancement for team members</a:t>
                      </a:r>
                    </a:p>
                    <a:p>
                      <a:pPr algn="l"/>
                      <a:r>
                        <a:rPr sz="1100" b="0">
                          <a:solidFill>
                            <a:srgbClr val="000000"/>
                          </a:solidFill>
                          <a:latin typeface="calibri"/>
                        </a:rPr>
                        <a:t>•   Weekly report reviews and issue identification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3</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4</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Milan Area, Italy</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681376" y="1548614"/>
            <a:ext cx="914400" cy="914400"/>
          </a:xfrm>
          <a:prstGeom prst="rect">
            <a:avLst/>
          </a:prstGeom>
        </p:spPr>
      </p:pic>
      <p:pic>
        <p:nvPicPr>
          <p:cNvPr id="83" name="Picture 82" descr="image.png"/>
          <p:cNvPicPr>
            <a:picLocks noChangeAspect="1"/>
          </p:cNvPicPr>
          <p:nvPr/>
        </p:nvPicPr>
        <p:blipFill>
          <a:blip r:embed="rId4"/>
          <a:stretch>
            <a:fillRect/>
          </a:stretch>
        </p:blipFill>
        <p:spPr>
          <a:xfrm>
            <a:off x="6300376" y="3861154"/>
            <a:ext cx="1676400" cy="3556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(4/17): </a:t>
            </a:r>
            <a:r>
              <a:rPr sz="1600" b="1" i="0" u="none">
                <a:solidFill>
                  <a:srgbClr val="7F7F7F"/>
                </a:solidFill>
                <a:latin typeface="calibri"/>
              </a:rPr>
              <a:t>Technical Certification, Documentation &amp; Publication</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General Audit experience</a:t>
                      </a:r>
                    </a:p>
                    <a:p>
                      <a:pPr algn="l"/>
                      <a:r>
                        <a:rPr sz="1100" b="0">
                          <a:solidFill>
                            <a:srgbClr val="000000"/>
                          </a:solidFill>
                          <a:latin typeface="calibri"/>
                        </a:rPr>
                        <a:t>•   IPO project involvement</a:t>
                      </a:r>
                    </a:p>
                    <a:p>
                      <a:pPr algn="l"/>
                      <a:r>
                        <a:rPr sz="1100" b="0">
                          <a:solidFill>
                            <a:srgbClr val="000000"/>
                          </a:solidFill>
                          <a:latin typeface="calibri"/>
                        </a:rPr>
                        <a:t>•   Agreed Upon Procedures execution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Teamwork in Brazil</a:t>
                      </a:r>
                    </a:p>
                    <a:p>
                      <a:pPr algn="l"/>
                      <a:r>
                        <a:rPr sz="1100" b="0">
                          <a:solidFill>
                            <a:srgbClr val="000000"/>
                          </a:solidFill>
                          <a:latin typeface="calibri"/>
                        </a:rPr>
                        <a:t>•   Position consolidation as an indie digital music label partner</a:t>
                      </a:r>
                    </a:p>
                    <a:p>
                      <a:pPr algn="l"/>
                      <a:r>
                        <a:rPr sz="1100" b="0">
                          <a:solidFill>
                            <a:srgbClr val="000000"/>
                          </a:solidFill>
                          <a:latin typeface="calibri"/>
                        </a:rPr>
                        <a:t>•   Support for established and emerging music labels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r>
                        <a:rPr sz="1600" b="1" i="0" u="none">
                          <a:solidFill>
                            <a:srgbClr val="000000"/>
                          </a:solidFill>
                          <a:latin typeface="calibri"/>
                        </a:rPr>
                        <a:t>Dimagi</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Utilization of CommCare for digital systems in public health</a:t>
                      </a:r>
                    </a:p>
                    <a:p>
                      <a:pPr algn="l"/>
                      <a:r>
                        <a:rPr sz="1100" b="0">
                          <a:solidFill>
                            <a:srgbClr val="000000"/>
                          </a:solidFill>
                          <a:latin typeface="calibri"/>
                        </a:rPr>
                        <a:t>•   Leadership in chatbot and dashboard project implementation for mental health and care</a:t>
                      </a:r>
                    </a:p>
                    <a:p>
                      <a:pPr algn="l"/>
                      <a:r>
                        <a:rPr sz="1100" b="0">
                          <a:solidFill>
                            <a:srgbClr val="000000"/>
                          </a:solidFill>
                          <a:latin typeface="calibri"/>
                        </a:rPr>
                        <a:t>•   Collaboration with NGOs and UN organizati...</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863493">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Shedlock implementation for preventing concurrent execution of scheduled tasks across multiple services</a:t>
                      </a:r>
                    </a:p>
                    <a:p>
                      <a:pPr algn="l"/>
                      <a:r>
                        <a:rPr sz="1100" b="0">
                          <a:solidFill>
                            <a:srgbClr val="000000"/>
                          </a:solidFill>
                          <a:latin typeface="calibri"/>
                        </a:rPr>
                        <a:t>•   Hibernate Envers implementation for tracking database changes across multiple service...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4</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4</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Jakarta, Indonesia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National Capital Region,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r h="0">
                <a:tc>
                  <a:txBody>
                    <a:bodyPr/>
                    <a:lstStyle/>
                    <a:p>
                      <a:pPr algn="ctr"/>
                      <a:r>
                        <a:rPr sz="1200" b="0">
                          <a:solidFill>
                            <a:srgbClr val="000000"/>
                          </a:solidFill>
                          <a:latin typeface="calibri"/>
                        </a:rPr>
                        <a:t>Rio de Janeiro Area, Brazil</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957449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681376" y="1548614"/>
            <a:ext cx="914400" cy="914400"/>
          </a:xfrm>
          <a:prstGeom prst="rect">
            <a:avLst/>
          </a:prstGeom>
        </p:spPr>
      </p:pic>
      <p:pic>
        <p:nvPicPr>
          <p:cNvPr id="83" name="Picture 82" descr="image.png"/>
          <p:cNvPicPr>
            <a:picLocks noChangeAspect="1"/>
          </p:cNvPicPr>
          <p:nvPr/>
        </p:nvPicPr>
        <p:blipFill>
          <a:blip r:embed="rId4"/>
          <a:stretch>
            <a:fillRect/>
          </a:stretch>
        </p:blipFill>
        <p:spPr>
          <a:xfrm>
            <a:off x="6681376" y="2565184"/>
            <a:ext cx="914400" cy="914400"/>
          </a:xfrm>
          <a:prstGeom prst="rect">
            <a:avLst/>
          </a:prstGeom>
        </p:spPr>
      </p:pic>
      <p:pic>
        <p:nvPicPr>
          <p:cNvPr id="84" name="Picture 83" descr="image.png"/>
          <p:cNvPicPr>
            <a:picLocks noChangeAspect="1"/>
          </p:cNvPicPr>
          <p:nvPr/>
        </p:nvPicPr>
        <p:blipFill>
          <a:blip r:embed="rId5"/>
          <a:stretch>
            <a:fillRect/>
          </a:stretch>
        </p:blipFill>
        <p:spPr>
          <a:xfrm>
            <a:off x="6757576" y="4597985"/>
            <a:ext cx="762000" cy="7620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(5/17): </a:t>
            </a:r>
            <a:r>
              <a:rPr sz="1600" b="1" i="0" u="none">
                <a:solidFill>
                  <a:srgbClr val="7F7F7F"/>
                </a:solidFill>
                <a:latin typeface="calibri"/>
              </a:rPr>
              <a:t>Application Development &amp; Maintenance</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Seamless integration of financial data into applications</a:t>
                      </a:r>
                    </a:p>
                    <a:p>
                      <a:pPr algn="l"/>
                      <a:r>
                        <a:rPr sz="1100" b="0">
                          <a:solidFill>
                            <a:srgbClr val="000000"/>
                          </a:solidFill>
                          <a:latin typeface="calibri"/>
                        </a:rPr>
                        <a:t>•   Comprehensive design system development in collaboration with developers</a:t>
                      </a:r>
                    </a:p>
                    <a:p>
                      <a:pPr algn="l"/>
                      <a:r>
                        <a:rPr sz="1100" b="0">
                          <a:solidFill>
                            <a:srgbClr val="000000"/>
                          </a:solidFill>
                          <a:latin typeface="calibri"/>
                        </a:rPr>
                        <a:t>•   Reduction of investment portfolio errors through data accu...</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3</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Dnipropetrovsk, Ukraine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Greater London, United Kingdom</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0">
                <a:tc>
                  <a:txBody>
                    <a:bodyPr/>
                    <a:lstStyle/>
                    <a:p>
                      <a:pPr algn="ctr"/>
                      <a:r>
                        <a:rPr sz="1200" b="0">
                          <a:solidFill>
                            <a:srgbClr val="000000"/>
                          </a:solidFill>
                          <a:latin typeface="calibri"/>
                        </a:rPr>
                        <a:t>Toronto Area, Canada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00376" y="1675614"/>
            <a:ext cx="1676400" cy="6604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(6/17): </a:t>
            </a:r>
            <a:r>
              <a:rPr sz="1600" b="1" i="0" u="none">
                <a:solidFill>
                  <a:srgbClr val="7F7F7F"/>
                </a:solidFill>
                <a:latin typeface="calibri"/>
              </a:rPr>
              <a:t>Data Engineering</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Data transformation into practical insights</a:t>
                      </a:r>
                    </a:p>
                    <a:p>
                      <a:pPr algn="l"/>
                      <a:r>
                        <a:rPr sz="1100" b="0">
                          <a:solidFill>
                            <a:srgbClr val="000000"/>
                          </a:solidFill>
                          <a:latin typeface="calibri"/>
                        </a:rPr>
                        <a:t>•   Support for legacy data warehouse architectures through cloud data services</a:t>
                      </a:r>
                    </a:p>
                    <a:p>
                      <a:pPr algn="l"/>
                      <a:r>
                        <a:rPr sz="1100" b="0">
                          <a:solidFill>
                            <a:srgbClr val="000000"/>
                          </a:solidFill>
                          <a:latin typeface="calibri"/>
                        </a:rPr>
                        <a:t>•   Architecture and construction of multi-dimensional cubes and tabular...</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Design and development of SAP HANA information models</a:t>
                      </a:r>
                    </a:p>
                    <a:p>
                      <a:pPr algn="l"/>
                      <a:r>
                        <a:rPr sz="1100" b="0">
                          <a:solidFill>
                            <a:srgbClr val="000000"/>
                          </a:solidFill>
                          <a:latin typeface="calibri"/>
                        </a:rPr>
                        <a:t>•   Strong experience in SQL Script, PL/SQL, stored procedures, function calls, table design, data loads, and HANA views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Analysis and design of architecture</a:t>
                      </a:r>
                    </a:p>
                    <a:p>
                      <a:pPr algn="l"/>
                      <a:r>
                        <a:rPr sz="1100" b="0">
                          <a:solidFill>
                            <a:srgbClr val="000000"/>
                          </a:solidFill>
                          <a:latin typeface="calibri"/>
                        </a:rPr>
                        <a:t>•   Implementation from source messaging systems</a:t>
                      </a:r>
                    </a:p>
                    <a:p>
                      <a:pPr algn="l"/>
                      <a:r>
                        <a:rPr sz="1100" b="0">
                          <a:solidFill>
                            <a:srgbClr val="000000"/>
                          </a:solidFill>
                          <a:latin typeface="calibri"/>
                        </a:rPr>
                        <a:t>•   Building data warehouse or lake house solutions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392670"/>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3</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3</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Bengaluru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National Capital Region, Philippines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19426" y="1548614"/>
            <a:ext cx="1638300" cy="914400"/>
          </a:xfrm>
          <a:prstGeom prst="rect">
            <a:avLst/>
          </a:prstGeom>
        </p:spPr>
      </p:pic>
      <p:pic>
        <p:nvPicPr>
          <p:cNvPr id="83" name="Picture 82" descr="image.png"/>
          <p:cNvPicPr>
            <a:picLocks noChangeAspect="1"/>
          </p:cNvPicPr>
          <p:nvPr/>
        </p:nvPicPr>
        <p:blipFill>
          <a:blip r:embed="rId4"/>
          <a:stretch>
            <a:fillRect/>
          </a:stretch>
        </p:blipFill>
        <p:spPr>
          <a:xfrm>
            <a:off x="6300376" y="2781084"/>
            <a:ext cx="1676400" cy="482600"/>
          </a:xfrm>
          <a:prstGeom prst="rect">
            <a:avLst/>
          </a:prstGeom>
        </p:spPr>
      </p:pic>
      <p:pic>
        <p:nvPicPr>
          <p:cNvPr id="84" name="Picture 83" descr="image.png"/>
          <p:cNvPicPr>
            <a:picLocks noChangeAspect="1"/>
          </p:cNvPicPr>
          <p:nvPr/>
        </p:nvPicPr>
        <p:blipFill>
          <a:blip r:embed="rId5"/>
          <a:stretch>
            <a:fillRect/>
          </a:stretch>
        </p:blipFill>
        <p:spPr>
          <a:xfrm>
            <a:off x="6300376" y="3632554"/>
            <a:ext cx="1676400" cy="8128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(7/17): </a:t>
            </a:r>
            <a:r>
              <a:rPr sz="1600" b="1" i="0" u="none">
                <a:solidFill>
                  <a:srgbClr val="7F7F7F"/>
                </a:solidFill>
                <a:latin typeface="calibri"/>
              </a:rPr>
              <a:t>Game Design &amp; Development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Building level designs</a:t>
                      </a:r>
                    </a:p>
                    <a:p>
                      <a:pPr algn="l"/>
                      <a:r>
                        <a:rPr sz="1100" b="0">
                          <a:solidFill>
                            <a:srgbClr val="000000"/>
                          </a:solidFill>
                          <a:latin typeface="calibri"/>
                        </a:rPr>
                        <a:t>•   Cosmetic designs and background designs</a:t>
                      </a:r>
                    </a:p>
                    <a:p>
                      <a:pPr algn="l"/>
                      <a:r>
                        <a:rPr sz="1100" b="0">
                          <a:solidFill>
                            <a:srgbClr val="000000"/>
                          </a:solidFill>
                          <a:latin typeface="calibri"/>
                        </a:rPr>
                        <a:t>•   Finalizing art assets and illustration posters for marketing</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Gameplay design</a:t>
                      </a:r>
                    </a:p>
                    <a:p>
                      <a:pPr algn="l"/>
                      <a:r>
                        <a:rPr sz="1100" b="0">
                          <a:solidFill>
                            <a:srgbClr val="000000"/>
                          </a:solidFill>
                          <a:latin typeface="calibri"/>
                        </a:rPr>
                        <a:t>•   Level design for various projects</a:t>
                      </a:r>
                    </a:p>
                    <a:p>
                      <a:pPr algn="l"/>
                      <a:r>
                        <a:rPr sz="1100" b="0">
                          <a:solidFill>
                            <a:srgbClr val="000000"/>
                          </a:solidFill>
                          <a:latin typeface="calibri"/>
                        </a:rPr>
                        <a:t>•   Customization features development</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2</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2</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National Capital Region, Philippines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Selangor, Malaysia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00376" y="1789914"/>
            <a:ext cx="1676400" cy="431800"/>
          </a:xfrm>
          <a:prstGeom prst="rect">
            <a:avLst/>
          </a:prstGeom>
        </p:spPr>
      </p:pic>
      <p:pic>
        <p:nvPicPr>
          <p:cNvPr id="83" name="Picture 82" descr="image.png"/>
          <p:cNvPicPr>
            <a:picLocks noChangeAspect="1"/>
          </p:cNvPicPr>
          <p:nvPr/>
        </p:nvPicPr>
        <p:blipFill>
          <a:blip r:embed="rId4"/>
          <a:stretch>
            <a:fillRect/>
          </a:stretch>
        </p:blipFill>
        <p:spPr>
          <a:xfrm>
            <a:off x="6681376" y="2565184"/>
            <a:ext cx="914400" cy="9144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(8/17): </a:t>
            </a:r>
            <a:r>
              <a:rPr sz="1600" b="1" i="0" u="none">
                <a:solidFill>
                  <a:srgbClr val="7F7F7F"/>
                </a:solidFill>
                <a:latin typeface="calibri"/>
              </a:rPr>
              <a:t>Mobile Application Development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Air Canada app development</a:t>
                      </a:r>
                    </a:p>
                    <a:p>
                      <a:pPr algn="l"/>
                      <a:r>
                        <a:rPr sz="1100" b="0">
                          <a:solidFill>
                            <a:srgbClr val="000000"/>
                          </a:solidFill>
                          <a:latin typeface="calibri"/>
                        </a:rPr>
                        <a:t>•   My Autogrill app design and implementation</a:t>
                      </a:r>
                    </a:p>
                    <a:p>
                      <a:pPr algn="l"/>
                      <a:r>
                        <a:rPr sz="1100" b="0">
                          <a:solidFill>
                            <a:srgbClr val="000000"/>
                          </a:solidFill>
                          <a:latin typeface="calibri"/>
                        </a:rPr>
                        <a:t>•   Customer loyalty program management</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Product backlog management and re-prioritization for budget efficiency</a:t>
                      </a:r>
                    </a:p>
                    <a:p>
                      <a:pPr algn="l"/>
                      <a:r>
                        <a:rPr sz="1100" b="0">
                          <a:solidFill>
                            <a:srgbClr val="000000"/>
                          </a:solidFill>
                          <a:latin typeface="calibri"/>
                        </a:rPr>
                        <a:t>•   Business requirements understanding and documentation for various product modules</a:t>
                      </a:r>
                    </a:p>
                    <a:p>
                      <a:pPr algn="l"/>
                      <a:r>
                        <a:rPr sz="1100" b="0">
                          <a:solidFill>
                            <a:srgbClr val="000000"/>
                          </a:solidFill>
                          <a:latin typeface="calibri"/>
                        </a:rPr>
                        <a:t>•   Sprint planning and scheduling with...</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2</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2</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Greater Denver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Greater London, United Kingdom</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681376" y="1548614"/>
            <a:ext cx="914400" cy="914400"/>
          </a:xfrm>
          <a:prstGeom prst="rect">
            <a:avLst/>
          </a:prstGeom>
        </p:spPr>
      </p:pic>
      <p:pic>
        <p:nvPicPr>
          <p:cNvPr id="83" name="Picture 82" descr="image.png"/>
          <p:cNvPicPr>
            <a:picLocks noChangeAspect="1"/>
          </p:cNvPicPr>
          <p:nvPr/>
        </p:nvPicPr>
        <p:blipFill>
          <a:blip r:embed="rId4"/>
          <a:stretch>
            <a:fillRect/>
          </a:stretch>
        </p:blipFill>
        <p:spPr>
          <a:xfrm>
            <a:off x="6681376" y="2565184"/>
            <a:ext cx="914400" cy="914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Human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Holistic Employee Engagement and Talent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Cloud-based Talent Management</a:t>
                      </a:r>
                    </a:p>
                    <a:p>
                      <a:pPr algn="l"/>
                      <a:r>
                        <a:rPr sz="1100" b="0">
                          <a:solidFill>
                            <a:srgbClr val="000000"/>
                          </a:solidFill>
                          <a:latin typeface="calibri"/>
                        </a:rPr>
                        <a:t>•  AI based Talent Acquisition</a:t>
                      </a:r>
                    </a:p>
                    <a:p>
                      <a:pPr algn="l"/>
                      <a:r>
                        <a:rPr sz="1100" b="0">
                          <a:solidFill>
                            <a:srgbClr val="000000"/>
                          </a:solidFill>
                          <a:latin typeface="calibri"/>
                        </a:rPr>
                        <a:t>•  Employee Engagement App</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Employee Relation, Engagement &amp; Retention</a:t>
                      </a:r>
                    </a:p>
                    <a:p>
                      <a:pPr algn="l"/>
                      <a:r>
                        <a:rPr sz="1100" b="0">
                          <a:solidFill>
                            <a:srgbClr val="000000"/>
                          </a:solidFill>
                          <a:latin typeface="calibri"/>
                        </a:rPr>
                        <a:t>•  HR Strategy &amp; Governance</a:t>
                      </a:r>
                    </a:p>
                    <a:p>
                      <a:pPr algn="l"/>
                      <a:r>
                        <a:rPr sz="1100" b="0">
                          <a:solidFill>
                            <a:srgbClr val="000000"/>
                          </a:solidFill>
                          <a:latin typeface="calibri"/>
                        </a:rPr>
                        <a:t>•  Talent Acquisition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Flutter is committed to fostering a positive work environment through comprehensive employee engagement and talent management strategies. The company prioritizes talent acquisition and development to build a skilled workforce aligned with business objectives. By developing HR strategies that enhance employee engagement and retention, Flutter aims to create a positive work environment that aligns with organizational goals. These initiatives includ...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Human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Talent Acquisition &amp; Employee Engagement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 based Talent Acquisition</a:t>
                      </a:r>
                    </a:p>
                    <a:p>
                      <a:pPr algn="l"/>
                      <a:r>
                        <a:rPr sz="1100" b="0">
                          <a:solidFill>
                            <a:srgbClr val="000000"/>
                          </a:solidFill>
                          <a:latin typeface="calibri"/>
                        </a:rPr>
                        <a:t>•  Metaverse-based Recruitment and Hiring</a:t>
                      </a:r>
                    </a:p>
                    <a:p>
                      <a:pPr algn="l"/>
                      <a:r>
                        <a:rPr sz="1100" b="0">
                          <a:solidFill>
                            <a:srgbClr val="000000"/>
                          </a:solidFill>
                          <a:latin typeface="calibri"/>
                        </a:rPr>
                        <a:t>•  AR Gamification for Recruitment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Talent Acquisition</a:t>
                      </a:r>
                    </a:p>
                    <a:p>
                      <a:pPr algn="l"/>
                      <a:r>
                        <a:rPr sz="1100" b="0">
                          <a:solidFill>
                            <a:srgbClr val="000000"/>
                          </a:solidFill>
                          <a:latin typeface="calibri"/>
                        </a:rPr>
                        <a:t>•  Employee Relation, Engagement &amp; Retention</a:t>
                      </a:r>
                    </a:p>
                    <a:p>
                      <a:pPr algn="l"/>
                      <a:r>
                        <a:rPr sz="1100" b="0">
                          <a:solidFill>
                            <a:srgbClr val="000000"/>
                          </a:solidFill>
                          <a:latin typeface="calibri"/>
                        </a:rPr>
                        <a:t>•  Learning &amp; Development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Flutter Entertainment is dedicated to expanding and nurturing its workforce to support its global ambitions. The company has achieved substantial growth in talent acquisition, increasing its workforce by 60% within a year, reflecting a strong commitment to building a high-performing team. Beyond recruitment, Flutter invests in employee engagement initiatives designed to foster a positive work environment, improve retention rates, and enhance over...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IT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Advanced Digital Infrastructure and Cybersecurity Enhancement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AI-optimized Data Center Infrastructure</a:t>
                      </a:r>
                    </a:p>
                    <a:p>
                      <a:pPr algn="l"/>
                      <a:r>
                        <a:rPr sz="1100" b="0">
                          <a:solidFill>
                            <a:srgbClr val="000000"/>
                          </a:solidFill>
                          <a:latin typeface="calibri"/>
                        </a:rPr>
                        <a:t>•  Data-driven Customer Support Optimization</a:t>
                      </a:r>
                    </a:p>
                    <a:p>
                      <a:pPr algn="l"/>
                      <a:r>
                        <a:rPr sz="1100" b="0">
                          <a:solidFill>
                            <a:srgbClr val="000000"/>
                          </a:solidFill>
                          <a:latin typeface="calibri"/>
                        </a:rPr>
                        <a:t>•  AI-driven Endpoint Detection and Response (EDR)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Cybersecurity</a:t>
                      </a:r>
                    </a:p>
                    <a:p>
                      <a:pPr algn="l"/>
                      <a:r>
                        <a:rPr sz="1100" b="0">
                          <a:solidFill>
                            <a:srgbClr val="000000"/>
                          </a:solidFill>
                          <a:latin typeface="calibri"/>
                        </a:rPr>
                        <a:t>•  IT Consulting</a:t>
                      </a:r>
                    </a:p>
                    <a:p>
                      <a:pPr algn="l"/>
                      <a:r>
                        <a:rPr sz="1100" b="0">
                          <a:solidFill>
                            <a:srgbClr val="000000"/>
                          </a:solidFill>
                          <a:latin typeface="calibri"/>
                        </a:rPr>
                        <a:t>•  Artificial Intelligence &amp; Data Science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Flutter's IT function is dedicated to advancing digital infrastructure and enhancing cybersecurity measures to support business growth and operational efficiency. Key initiatives include improving application development, cybersecurity measures, and data management. By investing in advanced areas such as artificial intelligence and data science, Flutter aims to extract actionable insights to support decision-making and improve customer experience...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Human Resources, IT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(9/17): </a:t>
            </a:r>
            <a:r>
              <a:rPr sz="1600" b="1" i="0" u="none">
                <a:solidFill>
                  <a:srgbClr val="7F7F7F"/>
                </a:solidFill>
                <a:latin typeface="calibri"/>
              </a:rPr>
              <a:t>Project/Programs Management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Executive Officer role</a:t>
                      </a:r>
                    </a:p>
                    <a:p>
                      <a:pPr algn="l"/>
                      <a:r>
                        <a:rPr sz="1100" b="0">
                          <a:solidFill>
                            <a:srgbClr val="000000"/>
                          </a:solidFill>
                          <a:latin typeface="calibri"/>
                        </a:rPr>
                        <a:t>•   Change Management responsibilities</a:t>
                      </a:r>
                    </a:p>
                    <a:p>
                      <a:pPr algn="l"/>
                      <a:r>
                        <a:rPr sz="1100" b="0">
                          <a:solidFill>
                            <a:srgbClr val="000000"/>
                          </a:solidFill>
                          <a:latin typeface="calibri"/>
                        </a:rPr>
                        <a:t>•   Project Management for STARS Program and SOAR Contract</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Workday implementation phases including requirement gathering analysis design testing and implementation</a:t>
                      </a:r>
                    </a:p>
                    <a:p>
                      <a:pPr algn="l"/>
                      <a:r>
                        <a:rPr sz="1100" b="0">
                          <a:solidFill>
                            <a:srgbClr val="000000"/>
                          </a:solidFill>
                          <a:latin typeface="calibri"/>
                        </a:rPr>
                        <a:t>•   Leadership of a testing team for quality assurance and control methodologies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2</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2</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Chennai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r h="0">
                <a:tc>
                  <a:txBody>
                    <a:bodyPr/>
                    <a:lstStyle/>
                    <a:p>
                      <a:pPr algn="ctr"/>
                      <a:r>
                        <a:rPr sz="1200" b="0">
                          <a:solidFill>
                            <a:srgbClr val="000000"/>
                          </a:solidFill>
                          <a:latin typeface="calibri"/>
                        </a:rPr>
                        <a:t>Washington D.C. Metro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082158"/>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00376" y="1701014"/>
            <a:ext cx="1676400" cy="609600"/>
          </a:xfrm>
          <a:prstGeom prst="rect">
            <a:avLst/>
          </a:prstGeom>
        </p:spPr>
      </p:pic>
      <p:pic>
        <p:nvPicPr>
          <p:cNvPr id="83" name="Picture 82" descr="image.png"/>
          <p:cNvPicPr>
            <a:picLocks noChangeAspect="1"/>
          </p:cNvPicPr>
          <p:nvPr/>
        </p:nvPicPr>
        <p:blipFill>
          <a:blip r:embed="rId4"/>
          <a:stretch>
            <a:fillRect/>
          </a:stretch>
        </p:blipFill>
        <p:spPr>
          <a:xfrm>
            <a:off x="6319426" y="2565184"/>
            <a:ext cx="1638300" cy="9144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(10/17): </a:t>
            </a:r>
            <a:r>
              <a:rPr sz="1600" b="1" i="0" u="none">
                <a:solidFill>
                  <a:srgbClr val="7F7F7F"/>
                </a:solidFill>
                <a:latin typeface="calibri"/>
              </a:rPr>
              <a:t>Artificial Intelligence &amp; Data Science</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Senior member involvement in Red Bull Racing project for future racing stars</a:t>
                      </a:r>
                    </a:p>
                    <a:p>
                      <a:pPr algn="l"/>
                      <a:r>
                        <a:rPr sz="1100" b="0">
                          <a:solidFill>
                            <a:srgbClr val="000000"/>
                          </a:solidFill>
                          <a:latin typeface="calibri"/>
                        </a:rPr>
                        <a:t>•   Achievement of high accuracy in Deep Learning models</a:t>
                      </a:r>
                    </a:p>
                    <a:p>
                      <a:pPr algn="l"/>
                      <a:r>
                        <a:rPr sz="1100" b="0">
                          <a:solidFill>
                            <a:srgbClr val="000000"/>
                          </a:solidFill>
                          <a:latin typeface="calibri"/>
                        </a:rPr>
                        <a:t>•   Focus on refinement of algorithms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Greater London, United Kingdom</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00376" y="1637514"/>
            <a:ext cx="1676400" cy="7366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(11/17): </a:t>
            </a:r>
            <a:r>
              <a:rPr sz="1600" b="1" i="0" u="none">
                <a:solidFill>
                  <a:srgbClr val="7F7F7F"/>
                </a:solidFill>
                <a:latin typeface="calibri"/>
              </a:rPr>
              <a:t>Business Development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r>
                        <a:rPr sz="1600" b="1" i="0" u="none">
                          <a:solidFill>
                            <a:srgbClr val="000000"/>
                          </a:solidFill>
                          <a:latin typeface="calibri"/>
                        </a:rPr>
                        <a:t>Idexcel Technologies Private Limited</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Responsible for growing and nurturing Idexcel's Federal Business.</a:t>
                      </a:r>
                    </a:p>
                    <a:p>
                      <a:pPr algn="l"/>
                      <a:r>
                        <a:rPr sz="1100" b="0">
                          <a:solidFill>
                            <a:srgbClr val="000000"/>
                          </a:solidFill>
                          <a:latin typeface="calibri"/>
                        </a:rPr>
                        <a:t>This includes:</a:t>
                      </a:r>
                    </a:p>
                    <a:p>
                      <a:pPr algn="l"/>
                      <a:r>
                        <a:rPr sz="1100" b="0">
                          <a:solidFill>
                            <a:srgbClr val="000000"/>
                          </a:solidFill>
                          <a:latin typeface="calibri"/>
                        </a:rPr>
                        <a:t>  .  Market Idexcel's capabilities to Federal Agencies</a:t>
                      </a:r>
                    </a:p>
                    <a:p>
                      <a:pPr algn="l"/>
                      <a:r>
                        <a:rPr sz="1100" b="0">
                          <a:solidFill>
                            <a:srgbClr val="000000"/>
                          </a:solidFill>
                          <a:latin typeface="calibri"/>
                        </a:rPr>
                        <a:t>  .  Identify new opportunities to pursue</a:t>
                      </a:r>
                    </a:p>
                    <a:p>
                      <a:pPr algn="l"/>
                      <a:r>
                        <a:rPr sz="1100" b="0">
                          <a:solidFill>
                            <a:srgbClr val="000000"/>
                          </a:solidFill>
                          <a:latin typeface="calibri"/>
                        </a:rPr>
                        <a:t>  .  Leverag...</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Washington D.C. Metro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(12/17): </a:t>
            </a:r>
            <a:r>
              <a:rPr sz="1600" b="1" i="0" u="none">
                <a:solidFill>
                  <a:srgbClr val="7F7F7F"/>
                </a:solidFill>
                <a:latin typeface="calibri"/>
              </a:rPr>
              <a:t>Field &amp; Channel Sales</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r>
                        <a:rPr sz="1600" b="1" i="0" u="none">
                          <a:solidFill>
                            <a:srgbClr val="000000"/>
                          </a:solidFill>
                          <a:latin typeface="calibri"/>
                        </a:rPr>
                        <a:t>Synagie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Lazada Marketplace management regionally</a:t>
                      </a:r>
                    </a:p>
                    <a:p>
                      <a:pPr algn="l"/>
                      <a:r>
                        <a:rPr sz="1100" b="0">
                          <a:solidFill>
                            <a:srgbClr val="000000"/>
                          </a:solidFill>
                          <a:latin typeface="calibri"/>
                        </a:rPr>
                        <a:t>•   collaboration with Lazada Partners team for business growth and target achievement</a:t>
                      </a:r>
                    </a:p>
                    <a:p>
                      <a:pPr algn="l"/>
                      <a:r>
                        <a:rPr sz="1100" b="0">
                          <a:solidFill>
                            <a:srgbClr val="000000"/>
                          </a:solidFill>
                          <a:latin typeface="calibri"/>
                        </a:rPr>
                        <a:t>•   performance driving with local teams for top tier Lazada certifi...</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Singapore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(13/17): </a:t>
            </a:r>
            <a:r>
              <a:rPr sz="1600" b="1" i="0" u="none">
                <a:solidFill>
                  <a:srgbClr val="7F7F7F"/>
                </a:solidFill>
                <a:latin typeface="calibri"/>
              </a:rPr>
              <a:t>Internal Audit &amp; Reporting</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Transformation and testing projects for SEC companies</a:t>
                      </a:r>
                    </a:p>
                    <a:p>
                      <a:pPr algn="l"/>
                      <a:r>
                        <a:rPr sz="1100" b="0">
                          <a:solidFill>
                            <a:srgbClr val="000000"/>
                          </a:solidFill>
                          <a:latin typeface="calibri"/>
                        </a:rPr>
                        <a:t>•   SOX compliance activities management across the organization</a:t>
                      </a:r>
                    </a:p>
                    <a:p>
                      <a:pPr algn="l"/>
                      <a:r>
                        <a:rPr sz="1100" b="0">
                          <a:solidFill>
                            <a:srgbClr val="000000"/>
                          </a:solidFill>
                          <a:latin typeface="calibri"/>
                        </a:rPr>
                        <a:t>•   Delivery of end-to-end business process reviews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Greater London, United Kingdom</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300376" y="1853414"/>
            <a:ext cx="1676400" cy="3048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(14/17): </a:t>
            </a:r>
            <a:r>
              <a:rPr sz="1600" b="1" i="0" u="none">
                <a:solidFill>
                  <a:srgbClr val="7F7F7F"/>
                </a:solidFill>
                <a:latin typeface="calibri"/>
              </a:rPr>
              <a:t>IT Risk Management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Risk Management of the service hub</a:t>
                      </a:r>
                    </a:p>
                    <a:p>
                      <a:pPr algn="l"/>
                      <a:r>
                        <a:rPr sz="1100" b="0">
                          <a:solidFill>
                            <a:srgbClr val="000000"/>
                          </a:solidFill>
                          <a:latin typeface="calibri"/>
                        </a:rPr>
                        <a:t>•   Planning and organisation of annual Disaster Recovery Tests</a:t>
                      </a:r>
                    </a:p>
                    <a:p>
                      <a:pPr algn="l"/>
                      <a:r>
                        <a:rPr sz="1100" b="0">
                          <a:solidFill>
                            <a:srgbClr val="000000"/>
                          </a:solidFill>
                          <a:latin typeface="calibri"/>
                        </a:rPr>
                        <a:t>•   BCM Project for BSI Cloud Computing Compliance Criteria Catalogue requirements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Hamburg Area, Germany</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630576" y="1548614"/>
            <a:ext cx="1016000" cy="9144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(15/17): </a:t>
            </a:r>
            <a:r>
              <a:rPr sz="1600" b="1" i="0" u="none">
                <a:solidFill>
                  <a:srgbClr val="7F7F7F"/>
                </a:solidFill>
                <a:latin typeface="calibri"/>
              </a:rPr>
              <a:t>Marketing Strategy &amp; Brand Management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Project management</a:t>
                      </a:r>
                    </a:p>
                    <a:p>
                      <a:pPr algn="l"/>
                      <a:r>
                        <a:rPr sz="1100" b="0">
                          <a:solidFill>
                            <a:srgbClr val="000000"/>
                          </a:solidFill>
                          <a:latin typeface="calibri"/>
                        </a:rPr>
                        <a:t>•   Communication with clients and partners</a:t>
                      </a:r>
                    </a:p>
                    <a:p>
                      <a:pPr algn="l"/>
                      <a:r>
                        <a:rPr sz="1100" b="0">
                          <a:solidFill>
                            <a:srgbClr val="000000"/>
                          </a:solidFill>
                          <a:latin typeface="calibri"/>
                        </a:rPr>
                        <a:t>•   Content production management including photo shoots, video production, and graphic design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Moscow, Russia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681376" y="1548614"/>
            <a:ext cx="914400" cy="9144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(16/17): </a:t>
            </a:r>
            <a:r>
              <a:rPr sz="1600" b="1" i="0" u="none">
                <a:solidFill>
                  <a:srgbClr val="7F7F7F"/>
                </a:solidFill>
                <a:latin typeface="calibri"/>
              </a:rPr>
              <a:t>Robotic Process Automation</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r>
                        <a:rPr sz="1600" b="1" i="0" u="none">
                          <a:solidFill>
                            <a:srgbClr val="000000"/>
                          </a:solidFill>
                          <a:latin typeface="calibri"/>
                        </a:rPr>
                        <a:t>SMG InfoTech</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RPA Developer responsibilities</a:t>
                      </a:r>
                    </a:p>
                    <a:p>
                      <a:pPr algn="l"/>
                      <a:r>
                        <a:rPr sz="1100" b="0">
                          <a:solidFill>
                            <a:srgbClr val="000000"/>
                          </a:solidFill>
                          <a:latin typeface="calibri"/>
                        </a:rPr>
                        <a:t>•   Disabling accounts in GMS Portal</a:t>
                      </a:r>
                    </a:p>
                    <a:p>
                      <a:pPr algn="l"/>
                      <a:r>
                        <a:rPr sz="1100" b="0">
                          <a:solidFill>
                            <a:srgbClr val="000000"/>
                          </a:solidFill>
                          <a:latin typeface="calibri"/>
                        </a:rPr>
                        <a:t>•   Daily processing of emails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Hyderabad Area, India</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sz="1600" b="1" i="0" u="none">
                <a:solidFill>
                  <a:srgbClr val="C00000"/>
                </a:solidFill>
                <a:latin typeface="calibri"/>
              </a:rPr>
              <a:t>Functional Workload Deep Dive (17/17): </a:t>
            </a:r>
            <a:r>
              <a:rPr sz="1600" b="1" i="0" u="none">
                <a:solidFill>
                  <a:srgbClr val="7F7F7F"/>
                </a:solidFill>
                <a:latin typeface="calibri"/>
              </a:rPr>
              <a:t>Vendor Management</a:t>
            </a:r>
            <a:endParaRPr lang="en-IN" sz="1600" b="1" dirty="0">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dirty="0">
                <a:solidFill>
                  <a:srgbClr val="000000">
                    <a:lumMod val="50000"/>
                    <a:lumOff val="50000"/>
                  </a:srgbClr>
                </a:solidFill>
                <a:latin typeface="Calibri" panose="020F0502020204030204" pitchFamily="34" charset="0"/>
                <a:cs typeface="Calibri" panose="020F0502020204030204" pitchFamily="34" charset="0"/>
              </a:rPr>
              <a:t>Service Provider share is based on the number of projects.</a:t>
            </a:r>
            <a:endPar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A5B1F995-2213-67F7-EA72-C9176CF720BA}"/>
              </a:ext>
            </a:extLst>
          </p:cNvPr>
          <p:cNvSpPr/>
          <p:nvPr/>
        </p:nvSpPr>
        <p:spPr>
          <a:xfrm>
            <a:off x="159028" y="1010476"/>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Outsourcing Partners</a:t>
            </a:r>
            <a:endParaRPr lang="en-IN" sz="1200" b="1"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71BF735C-7805-5509-6166-9A14C776B129}"/>
              </a:ext>
            </a:extLst>
          </p:cNvPr>
          <p:cNvSpPr/>
          <p:nvPr/>
        </p:nvSpPr>
        <p:spPr>
          <a:xfrm>
            <a:off x="3160645" y="1003850"/>
            <a:ext cx="2941982" cy="6626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Total Workflows Analyzed</a:t>
            </a:r>
            <a:endParaRPr lang="en-IN" sz="1200" b="1" dirty="0">
              <a:solidFill>
                <a:schemeClr val="tx1"/>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15D506-2BB2-76C5-7B76-FDC51959CC31}"/>
              </a:ext>
            </a:extLst>
          </p:cNvPr>
          <p:cNvSpPr/>
          <p:nvPr/>
        </p:nvSpPr>
        <p:spPr>
          <a:xfrm>
            <a:off x="212038" y="1887531"/>
            <a:ext cx="5930345" cy="388528"/>
          </a:xfrm>
          <a:prstGeom prst="rect">
            <a:avLst/>
          </a:prstGeom>
          <a:solidFill>
            <a:srgbClr val="004A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alibri" panose="020F0502020204030204" pitchFamily="34" charset="0"/>
                <a:cs typeface="Calibri" panose="020F0502020204030204" pitchFamily="34" charset="0"/>
              </a:rPr>
              <a:t>Share by Service Providers</a:t>
            </a:r>
          </a:p>
        </p:txBody>
      </p:sp>
      <p:graphicFrame>
        <p:nvGraphicFramePr>
          <p:cNvPr id="16" name="Table 4">
            <a:extLst>
              <a:ext uri="{FF2B5EF4-FFF2-40B4-BE49-F238E27FC236}">
                <a16:creationId xmlns:a16="http://schemas.microsoft.com/office/drawing/2014/main" id="{32E35248-38D2-36D2-60CF-1D65450E0A93}"/>
              </a:ext>
            </a:extLst>
          </p:cNvPr>
          <p:cNvGraphicFramePr>
            <a:graphicFrameLocks noGrp="1"/>
          </p:cNvGraphicFramePr>
          <p:nvPr>
            <p:extLst>
              <p:ext uri="{D42A27DB-BD31-4B8C-83A1-F6EECF244321}">
                <p14:modId xmlns:p14="http://schemas.microsoft.com/office/powerpoint/2010/main" val="2832041020"/>
              </p:ext>
            </p:extLst>
          </p:nvPr>
        </p:nvGraphicFramePr>
        <p:xfrm>
          <a:off x="6206007" y="1034743"/>
          <a:ext cx="5667941" cy="5392559"/>
        </p:xfrm>
        <a:graphic>
          <a:graphicData uri="http://schemas.openxmlformats.org/drawingml/2006/table">
            <a:tbl>
              <a:tblPr firstRow="1" bandRow="1">
                <a:tableStyleId>{5C22544A-7EE6-4342-B048-85BDC9FD1C3A}</a:tableStyleId>
              </a:tblPr>
              <a:tblGrid>
                <a:gridCol w="1865139">
                  <a:extLst>
                    <a:ext uri="{9D8B030D-6E8A-4147-A177-3AD203B41FA5}">
                      <a16:colId xmlns:a16="http://schemas.microsoft.com/office/drawing/2014/main" val="4003831077"/>
                    </a:ext>
                  </a:extLst>
                </a:gridCol>
                <a:gridCol w="3802802">
                  <a:extLst>
                    <a:ext uri="{9D8B030D-6E8A-4147-A177-3AD203B41FA5}">
                      <a16:colId xmlns:a16="http://schemas.microsoft.com/office/drawing/2014/main" val="522921258"/>
                    </a:ext>
                  </a:extLst>
                </a:gridCol>
              </a:tblGrid>
              <a:tr h="462786">
                <a:tc>
                  <a:txBody>
                    <a:bodyPr/>
                    <a:lstStyle/>
                    <a:p>
                      <a:pPr algn="ctr"/>
                      <a:r>
                        <a:rPr sz="1400" b="1">
                          <a:latin typeface="Calibri"/>
                        </a:rPr>
                        <a:t>Service Providers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sz="1400" b="1">
                          <a:latin typeface="Calibri"/>
                        </a:rPr>
                        <a:t>Key Workflow</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1016570">
                <a:tc>
                  <a:txBody>
                    <a:bodyPr/>
                    <a:lstStyle/>
                    <a:p>
                      <a:pPr algn="ctr"/>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sz="1100" b="0">
                          <a:solidFill>
                            <a:srgbClr val="000000"/>
                          </a:solidFill>
                          <a:latin typeface="calibri"/>
                        </a:rPr>
                        <a:t>•  Consultation with provider groups for improved understanding of value-based care programs including HEDIS, STARs, RAF, and HCC coding</a:t>
                      </a:r>
                    </a:p>
                    <a:p>
                      <a:pPr algn="l"/>
                      <a:r>
                        <a:rPr sz="1100" b="0">
                          <a:solidFill>
                            <a:srgbClr val="000000"/>
                          </a:solidFill>
                          <a:latin typeface="calibri"/>
                        </a:rPr>
                        <a:t>•   Management of value-based contracts with provider group...</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sp>
        <p:nvSpPr>
          <p:cNvPr id="17" name="AutoShape 4" descr="logo">
            <a:extLst>
              <a:ext uri="{FF2B5EF4-FFF2-40B4-BE49-F238E27FC236}">
                <a16:creationId xmlns:a16="http://schemas.microsoft.com/office/drawing/2014/main" id="{35DBA288-DA02-C734-9A08-4747D62ADD47}"/>
              </a:ext>
            </a:extLst>
          </p:cNvPr>
          <p:cNvSpPr>
            <a:spLocks noChangeAspect="1" noChangeArrowheads="1"/>
          </p:cNvSpPr>
          <p:nvPr/>
        </p:nvSpPr>
        <p:spPr bwMode="auto">
          <a:xfrm>
            <a:off x="6129131" y="33428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0" name="TextBox 79"/>
          <p:cNvSpPr txBox="1"/>
          <p:nvPr/>
        </p:nvSpPr>
        <p:spPr>
          <a:xfrm>
            <a:off x="212034" y="2375803"/>
            <a:ext cx="5897217" cy="2204691"/>
          </a:xfrm>
          <a:prstGeom prst="rect">
            <a:avLst/>
          </a:prstGeom>
          <a:noFill/>
        </p:spPr>
        <p:txBody>
          <a:bodyPr wrap="none">
            <a:spAutoFit/>
          </a:bodyPr>
          <a:lstStyle/>
          <a:p>
            <a:endParaRPr/>
          </a:p>
        </p:txBody>
      </p:sp>
      <p:sp>
        <p:nvSpPr>
          <p:cNvPr id="4" name="TextBox 3">
            <a:extLst>
              <a:ext uri="{FF2B5EF4-FFF2-40B4-BE49-F238E27FC236}">
                <a16:creationId xmlns:a16="http://schemas.microsoft.com/office/drawing/2014/main" id="{51A36BD8-13D0-9976-0DD2-2B319E6F2124}"/>
              </a:ext>
            </a:extLst>
          </p:cNvPr>
          <p:cNvSpPr txBox="1"/>
          <p:nvPr/>
        </p:nvSpPr>
        <p:spPr>
          <a:xfrm>
            <a:off x="383392" y="1142463"/>
            <a:ext cx="873185"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a:t>
            </a:r>
          </a:p>
        </p:txBody>
      </p:sp>
      <p:sp>
        <p:nvSpPr>
          <p:cNvPr id="5" name="TextBox 4">
            <a:extLst>
              <a:ext uri="{FF2B5EF4-FFF2-40B4-BE49-F238E27FC236}">
                <a16:creationId xmlns:a16="http://schemas.microsoft.com/office/drawing/2014/main" id="{059F4B11-1EF5-9C2C-5D32-D9D6B0256266}"/>
              </a:ext>
            </a:extLst>
          </p:cNvPr>
          <p:cNvSpPr txBox="1"/>
          <p:nvPr/>
        </p:nvSpPr>
        <p:spPr>
          <a:xfrm>
            <a:off x="3204390" y="1142463"/>
            <a:ext cx="1113116" cy="400110"/>
          </a:xfrm>
          <a:prstGeom prst="rect">
            <a:avLst/>
          </a:prstGeom>
          <a:noFill/>
        </p:spPr>
        <p:txBody>
          <a:bodyPr wrap="square" rtlCol="0">
            <a:spAutoFit/>
          </a:bodyPr>
          <a:lstStyle/>
          <a:p>
            <a:r>
              <a:rPr lang="en-US" sz="1800" b="1" i="0" u="none">
                <a:solidFill>
                  <a:srgbClr val="006FA2"/>
                </a:solidFill>
                <a:latin typeface="calibri" panose="020F0502020204030204" pitchFamily="34" charset="0"/>
                <a:cs typeface="Calibri" panose="020F0502020204030204" pitchFamily="34" charset="0"/>
              </a:rPr>
              <a:t>~ 1</a:t>
            </a:r>
          </a:p>
        </p:txBody>
      </p:sp>
      <p:graphicFrame>
        <p:nvGraphicFramePr>
          <p:cNvPr id="3" name="Table 4">
            <a:extLst>
              <a:ext uri="{FF2B5EF4-FFF2-40B4-BE49-F238E27FC236}">
                <a16:creationId xmlns:a16="http://schemas.microsoft.com/office/drawing/2014/main" id="{725AF859-6394-10E4-CFD9-D2AE8078D531}"/>
              </a:ext>
            </a:extLst>
          </p:cNvPr>
          <p:cNvGraphicFramePr>
            <a:graphicFrameLocks noGrp="1"/>
          </p:cNvGraphicFramePr>
          <p:nvPr>
            <p:extLst>
              <p:ext uri="{D42A27DB-BD31-4B8C-83A1-F6EECF244321}">
                <p14:modId xmlns:p14="http://schemas.microsoft.com/office/powerpoint/2010/main" val="4130793649"/>
              </p:ext>
            </p:extLst>
          </p:nvPr>
        </p:nvGraphicFramePr>
        <p:xfrm>
          <a:off x="212034" y="4666698"/>
          <a:ext cx="5930345" cy="1703040"/>
        </p:xfrm>
        <a:graphic>
          <a:graphicData uri="http://schemas.openxmlformats.org/drawingml/2006/table">
            <a:tbl>
              <a:tblPr firstRow="1" bandRow="1">
                <a:tableStyleId>{5C22544A-7EE6-4342-B048-85BDC9FD1C3A}</a:tableStyleId>
              </a:tblPr>
              <a:tblGrid>
                <a:gridCol w="5930345">
                  <a:extLst>
                    <a:ext uri="{9D8B030D-6E8A-4147-A177-3AD203B41FA5}">
                      <a16:colId xmlns:a16="http://schemas.microsoft.com/office/drawing/2014/main" val="522921258"/>
                    </a:ext>
                  </a:extLst>
                </a:gridCol>
              </a:tblGrid>
              <a:tr h="392400">
                <a:tc>
                  <a:txBody>
                    <a:bodyPr/>
                    <a:lstStyle/>
                    <a:p>
                      <a:pPr algn="ctr"/>
                      <a:r>
                        <a:rPr sz="1400" b="1">
                          <a:latin typeface="Calibri"/>
                        </a:rPr>
                        <a:t>Key Provider Location</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444995237"/>
                  </a:ext>
                </a:extLst>
              </a:tr>
              <a:tr h="0">
                <a:tc>
                  <a:txBody>
                    <a:bodyPr/>
                    <a:lstStyle/>
                    <a:p>
                      <a:pPr algn="ctr"/>
                      <a:r>
                        <a:rPr sz="1200" b="0">
                          <a:solidFill>
                            <a:srgbClr val="000000"/>
                          </a:solidFill>
                          <a:latin typeface="calibri"/>
                        </a:rPr>
                        <a:t>Greater Salt Lake City Area, United States</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820846"/>
                  </a:ext>
                </a:extLst>
              </a:tr>
            </a:tbl>
          </a:graphicData>
        </a:graphic>
      </p:graphicFrame>
      <p:graphicFrame>
        <p:nvGraphicFramePr>
          <p:cNvPr id="81" name="Chart 80"/>
          <p:cNvGraphicFramePr>
            <a:graphicFrameLocks noGrp="1"/>
          </p:cNvGraphicFramePr>
          <p:nvPr/>
        </p:nvGraphicFramePr>
        <p:xfrm>
          <a:off x="212034" y="2375803"/>
          <a:ext cx="5897217" cy="2204691"/>
        </p:xfrm>
        <a:graphic>
          <a:graphicData uri="http://schemas.openxmlformats.org/drawingml/2006/chart">
            <c:chart xmlns:c="http://schemas.openxmlformats.org/drawingml/2006/chart" xmlns:r="http://schemas.openxmlformats.org/officeDocument/2006/relationships" r:id="rId2"/>
          </a:graphicData>
        </a:graphic>
      </p:graphicFrame>
      <p:pic>
        <p:nvPicPr>
          <p:cNvPr id="82" name="Picture 81" descr="image.png"/>
          <p:cNvPicPr>
            <a:picLocks noChangeAspect="1"/>
          </p:cNvPicPr>
          <p:nvPr/>
        </p:nvPicPr>
        <p:blipFill>
          <a:blip r:embed="rId3"/>
          <a:stretch>
            <a:fillRect/>
          </a:stretch>
        </p:blipFill>
        <p:spPr>
          <a:xfrm>
            <a:off x="6681376" y="1548614"/>
            <a:ext cx="914400" cy="9144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US" sz="1600" b="1">
                <a:solidFill>
                  <a:srgbClr val="C00000"/>
                </a:solidFill>
                <a:latin typeface="Calibri" panose="020F0502020204030204" pitchFamily="34" charset="0"/>
                <a:cs typeface="Calibri" panose="020F0502020204030204" pitchFamily="34" charset="0"/>
              </a:rPr>
              <a:t>Key Executives</a:t>
            </a:r>
            <a:endParaRPr lang="en-IN" sz="1600" b="1">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a:solidFill>
                  <a:srgbClr val="000000">
                    <a:lumMod val="50000"/>
                    <a:lumOff val="50000"/>
                  </a:srgbClr>
                </a:solidFill>
                <a:latin typeface="Calibri" panose="020F0502020204030204" pitchFamily="34" charset="0"/>
                <a:cs typeface="Calibri" panose="020F0502020204030204" pitchFamily="34" charset="0"/>
              </a:rPr>
              <a:t>Executives mentioned above are some of the key executives in the organization and not exhaustive.</a:t>
            </a:r>
            <a:endParaRPr kumimoji="0" lang="en-US" sz="900" b="0"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18" name="Rectangle 17">
            <a:extLst>
              <a:ext uri="{FF2B5EF4-FFF2-40B4-BE49-F238E27FC236}">
                <a16:creationId xmlns:a16="http://schemas.microsoft.com/office/drawing/2014/main" id="{2F197E5B-C62F-66FB-7AEB-C6FD9728B803}"/>
              </a:ext>
            </a:extLst>
          </p:cNvPr>
          <p:cNvSpPr/>
          <p:nvPr/>
        </p:nvSpPr>
        <p:spPr>
          <a:xfrm>
            <a:off x="498619"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Peter Jackson</a:t>
            </a:r>
            <a:r>
              <a:rPr sz="1200" b="1" i="0" u="none">
                <a:solidFill>
                  <a:srgbClr val="000000"/>
                </a:solidFill>
                <a:latin typeface="calibri"/>
              </a:rPr>
              <a:t>
Group CEO</a:t>
            </a:r>
            <a:r>
              <a:rPr sz="1200" b="0" i="0" u="none">
                <a:solidFill>
                  <a:srgbClr val="000000"/>
                </a:solidFill>
                <a:latin typeface="calibri"/>
              </a:rPr>
              <a:t>
Kansas City Metropolitan Area, United States</a:t>
            </a:r>
          </a:p>
        </p:txBody>
      </p:sp>
      <p:sp>
        <p:nvSpPr>
          <p:cNvPr id="19" name="Rectangle 18">
            <a:extLst>
              <a:ext uri="{FF2B5EF4-FFF2-40B4-BE49-F238E27FC236}">
                <a16:creationId xmlns:a16="http://schemas.microsoft.com/office/drawing/2014/main" id="{FFAAB03F-C0B6-84A6-31CF-ACCAB5AF757C}"/>
              </a:ext>
            </a:extLst>
          </p:cNvPr>
          <p:cNvSpPr/>
          <p:nvPr/>
        </p:nvSpPr>
        <p:spPr>
          <a:xfrm>
            <a:off x="4280028"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Ziza Grmusa</a:t>
            </a:r>
            <a:r>
              <a:rPr sz="1200" b="1" i="0" u="none">
                <a:solidFill>
                  <a:srgbClr val="000000"/>
                </a:solidFill>
                <a:latin typeface="calibri"/>
              </a:rPr>
              <a:t>
Chief Financial Officer</a:t>
            </a:r>
            <a:r>
              <a:rPr sz="1200" b="0" i="0" u="none">
                <a:solidFill>
                  <a:srgbClr val="000000"/>
                </a:solidFill>
                <a:latin typeface="calibri"/>
              </a:rPr>
              <a:t>
South Backa, Serbia</a:t>
            </a:r>
          </a:p>
        </p:txBody>
      </p:sp>
      <p:sp>
        <p:nvSpPr>
          <p:cNvPr id="20" name="Rectangle 19">
            <a:extLst>
              <a:ext uri="{FF2B5EF4-FFF2-40B4-BE49-F238E27FC236}">
                <a16:creationId xmlns:a16="http://schemas.microsoft.com/office/drawing/2014/main" id="{9DFE38C3-3D78-2B1B-3E11-D32B6E44081A}"/>
              </a:ext>
            </a:extLst>
          </p:cNvPr>
          <p:cNvSpPr/>
          <p:nvPr/>
        </p:nvSpPr>
        <p:spPr>
          <a:xfrm>
            <a:off x="8061437"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Lynn Claxon</a:t>
            </a:r>
            <a:r>
              <a:rPr sz="1200" b="1" i="0" u="none">
                <a:solidFill>
                  <a:srgbClr val="000000"/>
                </a:solidFill>
                <a:latin typeface="calibri"/>
              </a:rPr>
              <a:t>
Ceo</a:t>
            </a:r>
            <a:r>
              <a:rPr sz="1200" b="0" i="0" u="none">
                <a:solidFill>
                  <a:srgbClr val="000000"/>
                </a:solidFill>
                <a:latin typeface="calibri"/>
              </a:rPr>
              <a:t>
San Francisco Bay Area, United States</a:t>
            </a:r>
          </a:p>
        </p:txBody>
      </p:sp>
      <p:sp>
        <p:nvSpPr>
          <p:cNvPr id="21" name="Rectangle 20">
            <a:extLst>
              <a:ext uri="{FF2B5EF4-FFF2-40B4-BE49-F238E27FC236}">
                <a16:creationId xmlns:a16="http://schemas.microsoft.com/office/drawing/2014/main" id="{2F57B676-875A-F211-877C-60EBD15B74AA}"/>
              </a:ext>
            </a:extLst>
          </p:cNvPr>
          <p:cNvSpPr/>
          <p:nvPr/>
        </p:nvSpPr>
        <p:spPr>
          <a:xfrm>
            <a:off x="498619"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Alex Oliver</a:t>
            </a:r>
            <a:r>
              <a:rPr sz="1200" b="1" i="0" u="none">
                <a:solidFill>
                  <a:srgbClr val="000000"/>
                </a:solidFill>
                <a:latin typeface="calibri"/>
              </a:rPr>
              <a:t>
President, Ceo</a:t>
            </a:r>
            <a:r>
              <a:rPr sz="1200" b="0" i="0" u="none">
                <a:solidFill>
                  <a:srgbClr val="000000"/>
                </a:solidFill>
                <a:latin typeface="calibri"/>
              </a:rPr>
              <a:t>
Knoxville, Tennessee Area, United States</a:t>
            </a:r>
          </a:p>
        </p:txBody>
      </p:sp>
      <p:sp>
        <p:nvSpPr>
          <p:cNvPr id="22" name="Rectangle 21">
            <a:extLst>
              <a:ext uri="{FF2B5EF4-FFF2-40B4-BE49-F238E27FC236}">
                <a16:creationId xmlns:a16="http://schemas.microsoft.com/office/drawing/2014/main" id="{B0DEE708-6882-F64A-2D85-4857EA4D2F18}"/>
              </a:ext>
            </a:extLst>
          </p:cNvPr>
          <p:cNvSpPr/>
          <p:nvPr/>
        </p:nvSpPr>
        <p:spPr>
          <a:xfrm>
            <a:off x="4280028"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Nathan Arundell</a:t>
            </a:r>
            <a:r>
              <a:rPr sz="1200" b="1" i="0" u="none">
                <a:solidFill>
                  <a:srgbClr val="000000"/>
                </a:solidFill>
                <a:latin typeface="calibri"/>
              </a:rPr>
              <a:t>
Chief Commercial Officer</a:t>
            </a:r>
            <a:r>
              <a:rPr sz="1200" b="0" i="0" u="none">
                <a:solidFill>
                  <a:srgbClr val="000000"/>
                </a:solidFill>
                <a:latin typeface="calibri"/>
              </a:rPr>
              <a:t>
Greater Melbourne Area, Australia</a:t>
            </a:r>
          </a:p>
        </p:txBody>
      </p:sp>
      <p:sp>
        <p:nvSpPr>
          <p:cNvPr id="23" name="Rectangle 22">
            <a:extLst>
              <a:ext uri="{FF2B5EF4-FFF2-40B4-BE49-F238E27FC236}">
                <a16:creationId xmlns:a16="http://schemas.microsoft.com/office/drawing/2014/main" id="{A0A23AA0-544B-6721-D61E-07FBE896C032}"/>
              </a:ext>
            </a:extLst>
          </p:cNvPr>
          <p:cNvSpPr/>
          <p:nvPr/>
        </p:nvSpPr>
        <p:spPr>
          <a:xfrm>
            <a:off x="8061437"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Salome Bagashvili</a:t>
            </a:r>
            <a:r>
              <a:rPr sz="1200" b="1" i="0" u="none">
                <a:solidFill>
                  <a:srgbClr val="000000"/>
                </a:solidFill>
                <a:latin typeface="calibri"/>
              </a:rPr>
              <a:t>
Chief Financial Officer</a:t>
            </a:r>
            <a:r>
              <a:rPr sz="1200" b="0" i="0" u="none">
                <a:solidFill>
                  <a:srgbClr val="000000"/>
                </a:solidFill>
                <a:latin typeface="calibri"/>
              </a:rPr>
              <a:t>
Yerevan, Armenia</a:t>
            </a:r>
          </a:p>
        </p:txBody>
      </p:sp>
      <p:sp>
        <p:nvSpPr>
          <p:cNvPr id="24" name="Rectangle 23">
            <a:extLst>
              <a:ext uri="{FF2B5EF4-FFF2-40B4-BE49-F238E27FC236}">
                <a16:creationId xmlns:a16="http://schemas.microsoft.com/office/drawing/2014/main" id="{B54D98EA-76EA-EDBF-3EAC-BAB0C7607079}"/>
              </a:ext>
            </a:extLst>
          </p:cNvPr>
          <p:cNvSpPr/>
          <p:nvPr/>
        </p:nvSpPr>
        <p:spPr>
          <a:xfrm>
            <a:off x="498619"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Koba Davarashvili</a:t>
            </a:r>
            <a:r>
              <a:rPr sz="1200" b="1" i="0" u="none">
                <a:solidFill>
                  <a:srgbClr val="000000"/>
                </a:solidFill>
                <a:latin typeface="calibri"/>
              </a:rPr>
              <a:t>
Deputy CEO Member of The Board of Directors</a:t>
            </a:r>
            <a:r>
              <a:rPr sz="1200" b="0" i="0" u="none">
                <a:solidFill>
                  <a:srgbClr val="000000"/>
                </a:solidFill>
                <a:latin typeface="calibri"/>
              </a:rPr>
              <a:t>
Joplin, Missouri Area, United States</a:t>
            </a:r>
          </a:p>
        </p:txBody>
      </p:sp>
      <p:sp>
        <p:nvSpPr>
          <p:cNvPr id="25" name="Rectangle 24">
            <a:extLst>
              <a:ext uri="{FF2B5EF4-FFF2-40B4-BE49-F238E27FC236}">
                <a16:creationId xmlns:a16="http://schemas.microsoft.com/office/drawing/2014/main" id="{87559D91-2016-E6E0-E52C-048ABBD8B0DA}"/>
              </a:ext>
            </a:extLst>
          </p:cNvPr>
          <p:cNvSpPr/>
          <p:nvPr/>
        </p:nvSpPr>
        <p:spPr>
          <a:xfrm>
            <a:off x="4280028"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Natali Chachua</a:t>
            </a:r>
            <a:r>
              <a:rPr sz="1200" b="1" i="0" u="none">
                <a:solidFill>
                  <a:srgbClr val="000000"/>
                </a:solidFill>
                <a:latin typeface="calibri"/>
              </a:rPr>
              <a:t>
Project Coordinator Of Cfo</a:t>
            </a:r>
            <a:r>
              <a:rPr sz="1200" b="0" i="0" u="none">
                <a:solidFill>
                  <a:srgbClr val="000000"/>
                </a:solidFill>
                <a:latin typeface="calibri"/>
              </a:rPr>
              <a:t>
Tbilisi, Georgia</a:t>
            </a:r>
          </a:p>
        </p:txBody>
      </p:sp>
      <p:sp>
        <p:nvSpPr>
          <p:cNvPr id="26" name="Rectangle 25">
            <a:extLst>
              <a:ext uri="{FF2B5EF4-FFF2-40B4-BE49-F238E27FC236}">
                <a16:creationId xmlns:a16="http://schemas.microsoft.com/office/drawing/2014/main" id="{083F4A08-B8B9-3602-A14C-32E02AF64F0A}"/>
              </a:ext>
            </a:extLst>
          </p:cNvPr>
          <p:cNvSpPr/>
          <p:nvPr/>
        </p:nvSpPr>
        <p:spPr>
          <a:xfrm>
            <a:off x="8061437"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Larissa Rihan</a:t>
            </a:r>
            <a:r>
              <a:rPr sz="1200" b="1" i="0" u="none">
                <a:solidFill>
                  <a:srgbClr val="000000"/>
                </a:solidFill>
                <a:latin typeface="calibri"/>
              </a:rPr>
              <a:t>
Chief Commercial Officer (cco)</a:t>
            </a:r>
            <a:r>
              <a:rPr sz="1200" b="0" i="0" u="none">
                <a:solidFill>
                  <a:srgbClr val="000000"/>
                </a:solidFill>
                <a:latin typeface="calibri"/>
              </a:rPr>
              <a:t>
Sao Paulo Area, Brazil</a:t>
            </a:r>
          </a:p>
        </p:txBody>
      </p:sp>
      <p:sp>
        <p:nvSpPr>
          <p:cNvPr id="27" name="Rectangle 26">
            <a:extLst>
              <a:ext uri="{FF2B5EF4-FFF2-40B4-BE49-F238E27FC236}">
                <a16:creationId xmlns:a16="http://schemas.microsoft.com/office/drawing/2014/main" id="{35D7FCE8-FF8F-B2B8-8C4C-77DD761EF495}"/>
              </a:ext>
            </a:extLst>
          </p:cNvPr>
          <p:cNvSpPr/>
          <p:nvPr/>
        </p:nvSpPr>
        <p:spPr>
          <a:xfrm>
            <a:off x="498619"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Irakli Asanishvili</a:t>
            </a:r>
            <a:r>
              <a:rPr sz="1200" b="1" i="0" u="none">
                <a:solidFill>
                  <a:srgbClr val="000000"/>
                </a:solidFill>
                <a:latin typeface="calibri"/>
              </a:rPr>
              <a:t>
Chief Executive Officer</a:t>
            </a:r>
            <a:r>
              <a:rPr sz="1200" b="0" i="0" u="none">
                <a:solidFill>
                  <a:srgbClr val="000000"/>
                </a:solidFill>
                <a:latin typeface="calibri"/>
              </a:rPr>
              <a:t>
Tbilisi, Georgia</a:t>
            </a:r>
          </a:p>
        </p:txBody>
      </p:sp>
      <p:sp>
        <p:nvSpPr>
          <p:cNvPr id="28" name="Rectangle 27">
            <a:extLst>
              <a:ext uri="{FF2B5EF4-FFF2-40B4-BE49-F238E27FC236}">
                <a16:creationId xmlns:a16="http://schemas.microsoft.com/office/drawing/2014/main" id="{F0287731-1F96-63B9-59C1-DF5807AF554C}"/>
              </a:ext>
            </a:extLst>
          </p:cNvPr>
          <p:cNvSpPr/>
          <p:nvPr/>
        </p:nvSpPr>
        <p:spPr>
          <a:xfrm>
            <a:off x="4280028"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Bob Ambrosini, MBA</a:t>
            </a:r>
            <a:r>
              <a:rPr sz="1200" b="1" i="0" u="none">
                <a:solidFill>
                  <a:srgbClr val="000000"/>
                </a:solidFill>
                <a:latin typeface="calibri"/>
              </a:rPr>
              <a:t>
Chief Financial Officer</a:t>
            </a:r>
            <a:r>
              <a:rPr sz="1200" b="0" i="0" u="none">
                <a:solidFill>
                  <a:srgbClr val="000000"/>
                </a:solidFill>
                <a:latin typeface="calibri"/>
              </a:rPr>
              <a:t>
Greater New York City Area, United States</a:t>
            </a:r>
          </a:p>
        </p:txBody>
      </p:sp>
      <p:sp>
        <p:nvSpPr>
          <p:cNvPr id="29" name="Rectangle 28">
            <a:extLst>
              <a:ext uri="{FF2B5EF4-FFF2-40B4-BE49-F238E27FC236}">
                <a16:creationId xmlns:a16="http://schemas.microsoft.com/office/drawing/2014/main" id="{3BF4C20E-9012-03B2-D73C-E39401C8E7D6}"/>
              </a:ext>
            </a:extLst>
          </p:cNvPr>
          <p:cNvSpPr/>
          <p:nvPr/>
        </p:nvSpPr>
        <p:spPr>
          <a:xfrm>
            <a:off x="8061437"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Jay Wynn</a:t>
            </a:r>
            <a:r>
              <a:rPr sz="1200" b="1" i="0" u="none">
                <a:solidFill>
                  <a:srgbClr val="000000"/>
                </a:solidFill>
                <a:latin typeface="calibri"/>
              </a:rPr>
              <a:t>
Founder &amp; Ceo</a:t>
            </a:r>
            <a:r>
              <a:rPr sz="1200" b="0" i="0" u="none">
                <a:solidFill>
                  <a:srgbClr val="000000"/>
                </a:solidFill>
                <a:latin typeface="calibri"/>
              </a:rPr>
              <a:t>
Huntsville-Decatur-Albertville Area, United States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IT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Digital Infrastructure Modernization &amp; Cybersecurity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AI-optimized Data Center Infrastructure</a:t>
                      </a:r>
                    </a:p>
                    <a:p>
                      <a:pPr algn="l"/>
                      <a:r>
                        <a:rPr sz="1100" b="0">
                          <a:solidFill>
                            <a:srgbClr val="000000"/>
                          </a:solidFill>
                          <a:latin typeface="calibri"/>
                        </a:rPr>
                        <a:t>•  AI-driven Capital Investment Optimization</a:t>
                      </a:r>
                    </a:p>
                    <a:p>
                      <a:pPr algn="l"/>
                      <a:r>
                        <a:rPr sz="1100" b="0">
                          <a:solidFill>
                            <a:srgbClr val="000000"/>
                          </a:solidFill>
                          <a:latin typeface="calibri"/>
                        </a:rPr>
                        <a:t>•  Data-driven Customer Support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Legacy Modernization</a:t>
                      </a:r>
                    </a:p>
                    <a:p>
                      <a:pPr algn="l"/>
                      <a:r>
                        <a:rPr sz="1100" b="0">
                          <a:solidFill>
                            <a:srgbClr val="000000"/>
                          </a:solidFill>
                          <a:latin typeface="calibri"/>
                        </a:rPr>
                        <a:t>•  Cybersecurity</a:t>
                      </a:r>
                    </a:p>
                    <a:p>
                      <a:pPr algn="l"/>
                      <a:r>
                        <a:rPr sz="1100" b="0">
                          <a:solidFill>
                            <a:srgbClr val="000000"/>
                          </a:solidFill>
                          <a:latin typeface="calibri"/>
                        </a:rPr>
                        <a:t>•  Artificial Intelligence &amp; Data Science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Flutter Entertainment’s IT strategy focuses on modernizing digital infrastructure to drive operational efficiency and deliver innovative customer experiences. Investments in advanced technologies, such as artificial intelligence and data science, enable the company to extract actionable insights and support data-driven decision-making across the organization. A key component of this priority is the implementation of robust cybersecurity measures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Legal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Comprehensive Compliance and Risk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Cloud-based Compliance Management System</a:t>
                      </a:r>
                    </a:p>
                    <a:p>
                      <a:pPr algn="l"/>
                      <a:r>
                        <a:rPr sz="1100" b="0">
                          <a:solidFill>
                            <a:srgbClr val="000000"/>
                          </a:solidFill>
                          <a:latin typeface="calibri"/>
                        </a:rPr>
                        <a:t>•  AI-based Legal Risk Management</a:t>
                      </a:r>
                    </a:p>
                    <a:p>
                      <a:pPr algn="l"/>
                      <a:r>
                        <a:rPr sz="1100" b="0">
                          <a:solidFill>
                            <a:srgbClr val="000000"/>
                          </a:solidFill>
                          <a:latin typeface="calibri"/>
                        </a:rPr>
                        <a:t>•  Data-driven Compliance Monitoring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Legal Governance &amp; Compliance</a:t>
                      </a:r>
                    </a:p>
                    <a:p>
                      <a:pPr algn="l"/>
                      <a:r>
                        <a:rPr sz="1100" b="0">
                          <a:solidFill>
                            <a:srgbClr val="000000"/>
                          </a:solidFill>
                          <a:latin typeface="calibri"/>
                        </a:rPr>
                        <a:t>•  Contract Management &amp; Transaction</a:t>
                      </a:r>
                    </a:p>
                    <a:p>
                      <a:pPr algn="l"/>
                      <a:r>
                        <a:rPr sz="1100" b="0">
                          <a:solidFill>
                            <a:srgbClr val="000000"/>
                          </a:solidFill>
                          <a:latin typeface="calibri"/>
                        </a:rPr>
                        <a:t>•  Intellectual Property Rights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Flutter is focused on maintaining compliance with legal regulations and managing risks associated with its operations. This includes contract management, intellectual property protection, and ensuring adherence to governance standards. The company is also navigating the evolving regulatory landscape to ensure compliance with new tax and legal requirements, particularly in the U.S. market. By proactively managing legal responsibilities and mitigat...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Legal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Comprehensive Regulatory Compliance &amp; Risk Governance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Legal Risk Management</a:t>
                      </a:r>
                    </a:p>
                    <a:p>
                      <a:pPr algn="l"/>
                      <a:r>
                        <a:rPr sz="1100" b="0">
                          <a:solidFill>
                            <a:srgbClr val="000000"/>
                          </a:solidFill>
                          <a:latin typeface="calibri"/>
                        </a:rPr>
                        <a:t>•  Cloud-based Legal Risk Management</a:t>
                      </a:r>
                    </a:p>
                    <a:p>
                      <a:pPr algn="l"/>
                      <a:r>
                        <a:rPr sz="1100" b="0">
                          <a:solidFill>
                            <a:srgbClr val="000000"/>
                          </a:solidFill>
                          <a:latin typeface="calibri"/>
                        </a:rPr>
                        <a:t>•  Big Data-based Legal Risk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Legal Governance &amp; Compliance</a:t>
                      </a:r>
                    </a:p>
                    <a:p>
                      <a:pPr algn="l"/>
                      <a:r>
                        <a:rPr sz="1100" b="0">
                          <a:solidFill>
                            <a:srgbClr val="000000"/>
                          </a:solidFill>
                          <a:latin typeface="calibri"/>
                        </a:rPr>
                        <a:t>•  Contract Management &amp; Transaction</a:t>
                      </a:r>
                    </a:p>
                    <a:p>
                      <a:pPr algn="l"/>
                      <a:r>
                        <a:rPr sz="1100" b="0">
                          <a:solidFill>
                            <a:srgbClr val="000000"/>
                          </a:solidFill>
                          <a:latin typeface="calibri"/>
                        </a:rPr>
                        <a:t>•  Intellectual Property Rights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Flutter Entertainment’s legal function is focused on ensuring comprehensive compliance with evolving regulatory requirements and managing legal risks across its operations. This consolidated priority includes effective contract management, governance, and adherence to standards highlighted by recent acquisitions and expansion efforts, such as the pursuit of the Italian lottery license. The company also addresses nuanced legal challenges, includin...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IT, Legal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US" sz="1600" b="1">
                <a:solidFill>
                  <a:srgbClr val="C00000"/>
                </a:solidFill>
                <a:latin typeface="Calibri" panose="020F0502020204030204" pitchFamily="34" charset="0"/>
                <a:cs typeface="Calibri" panose="020F0502020204030204" pitchFamily="34" charset="0"/>
              </a:rPr>
              <a:t>Key Executives</a:t>
            </a:r>
            <a:endParaRPr lang="en-IN" sz="1600" b="1">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a:solidFill>
                  <a:srgbClr val="000000">
                    <a:lumMod val="50000"/>
                    <a:lumOff val="50000"/>
                  </a:srgbClr>
                </a:solidFill>
                <a:latin typeface="Calibri" panose="020F0502020204030204" pitchFamily="34" charset="0"/>
                <a:cs typeface="Calibri" panose="020F0502020204030204" pitchFamily="34" charset="0"/>
              </a:rPr>
              <a:t>Executives mentioned above are some of the key executives in the organization and not exhaustive.</a:t>
            </a:r>
            <a:endParaRPr kumimoji="0" lang="en-US" sz="900" b="0"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18" name="Rectangle 17">
            <a:extLst>
              <a:ext uri="{FF2B5EF4-FFF2-40B4-BE49-F238E27FC236}">
                <a16:creationId xmlns:a16="http://schemas.microsoft.com/office/drawing/2014/main" id="{2F197E5B-C62F-66FB-7AEB-C6FD9728B803}"/>
              </a:ext>
            </a:extLst>
          </p:cNvPr>
          <p:cNvSpPr/>
          <p:nvPr/>
        </p:nvSpPr>
        <p:spPr>
          <a:xfrm>
            <a:off x="498619"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Jelena Žikić</a:t>
            </a:r>
            <a:r>
              <a:rPr sz="1200" b="1" i="0" u="none">
                <a:solidFill>
                  <a:srgbClr val="000000"/>
                </a:solidFill>
                <a:latin typeface="calibri"/>
              </a:rPr>
              <a:t>
Chief People Officer</a:t>
            </a:r>
            <a:r>
              <a:rPr sz="1200" b="0" i="0" u="none">
                <a:solidFill>
                  <a:srgbClr val="000000"/>
                </a:solidFill>
                <a:latin typeface="calibri"/>
              </a:rPr>
              <a:t>
Belgrade, Serbia</a:t>
            </a:r>
          </a:p>
        </p:txBody>
      </p:sp>
      <p:sp>
        <p:nvSpPr>
          <p:cNvPr id="19" name="Rectangle 18">
            <a:extLst>
              <a:ext uri="{FF2B5EF4-FFF2-40B4-BE49-F238E27FC236}">
                <a16:creationId xmlns:a16="http://schemas.microsoft.com/office/drawing/2014/main" id="{FFAAB03F-C0B6-84A6-31CF-ACCAB5AF757C}"/>
              </a:ext>
            </a:extLst>
          </p:cNvPr>
          <p:cNvSpPr/>
          <p:nvPr/>
        </p:nvSpPr>
        <p:spPr>
          <a:xfrm>
            <a:off x="4280028"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Verena Horst von Thadden</a:t>
            </a:r>
            <a:r>
              <a:rPr sz="1200" b="1" i="0" u="none">
                <a:solidFill>
                  <a:srgbClr val="000000"/>
                </a:solidFill>
                <a:latin typeface="calibri"/>
              </a:rPr>
              <a:t>
Chief Financial Officer</a:t>
            </a:r>
            <a:r>
              <a:rPr sz="1200" b="0" i="0" u="none">
                <a:solidFill>
                  <a:srgbClr val="000000"/>
                </a:solidFill>
                <a:latin typeface="calibri"/>
              </a:rPr>
              <a:t>
Santiago Metropolitan Region, Chile</a:t>
            </a:r>
          </a:p>
        </p:txBody>
      </p:sp>
      <p:sp>
        <p:nvSpPr>
          <p:cNvPr id="20" name="Rectangle 19">
            <a:extLst>
              <a:ext uri="{FF2B5EF4-FFF2-40B4-BE49-F238E27FC236}">
                <a16:creationId xmlns:a16="http://schemas.microsoft.com/office/drawing/2014/main" id="{9DFE38C3-3D78-2B1B-3E11-D32B6E44081A}"/>
              </a:ext>
            </a:extLst>
          </p:cNvPr>
          <p:cNvSpPr/>
          <p:nvPr/>
        </p:nvSpPr>
        <p:spPr>
          <a:xfrm>
            <a:off x="8061437"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Regina &amp; Mike Robinson</a:t>
            </a:r>
            <a:r>
              <a:rPr sz="1200" b="1" i="0" u="none">
                <a:solidFill>
                  <a:srgbClr val="000000"/>
                </a:solidFill>
                <a:latin typeface="calibri"/>
              </a:rPr>
              <a:t>
Cfo</a:t>
            </a:r>
            <a:r>
              <a:rPr sz="1200" b="0" i="0" u="none">
                <a:solidFill>
                  <a:srgbClr val="000000"/>
                </a:solidFill>
                <a:latin typeface="calibri"/>
              </a:rPr>
              <a:t>
Washington D.C. Metro Area, United States</a:t>
            </a:r>
          </a:p>
        </p:txBody>
      </p:sp>
      <p:sp>
        <p:nvSpPr>
          <p:cNvPr id="21" name="Rectangle 20">
            <a:extLst>
              <a:ext uri="{FF2B5EF4-FFF2-40B4-BE49-F238E27FC236}">
                <a16:creationId xmlns:a16="http://schemas.microsoft.com/office/drawing/2014/main" id="{2F57B676-875A-F211-877C-60EBD15B74AA}"/>
              </a:ext>
            </a:extLst>
          </p:cNvPr>
          <p:cNvSpPr/>
          <p:nvPr/>
        </p:nvSpPr>
        <p:spPr>
          <a:xfrm>
            <a:off x="498619"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Marcos Felipe</a:t>
            </a:r>
            <a:r>
              <a:rPr sz="1200" b="1" i="0" u="none">
                <a:solidFill>
                  <a:srgbClr val="000000"/>
                </a:solidFill>
                <a:latin typeface="calibri"/>
              </a:rPr>
              <a:t>
Chief Commercial Officer (cco)</a:t>
            </a:r>
            <a:r>
              <a:rPr sz="1200" b="0" i="0" u="none">
                <a:solidFill>
                  <a:srgbClr val="000000"/>
                </a:solidFill>
                <a:latin typeface="calibri"/>
              </a:rPr>
              <a:t>
Ceara Area, Brazil</a:t>
            </a:r>
          </a:p>
        </p:txBody>
      </p:sp>
      <p:sp>
        <p:nvSpPr>
          <p:cNvPr id="22" name="Rectangle 21">
            <a:extLst>
              <a:ext uri="{FF2B5EF4-FFF2-40B4-BE49-F238E27FC236}">
                <a16:creationId xmlns:a16="http://schemas.microsoft.com/office/drawing/2014/main" id="{B0DEE708-6882-F64A-2D85-4857EA4D2F18}"/>
              </a:ext>
            </a:extLst>
          </p:cNvPr>
          <p:cNvSpPr/>
          <p:nvPr/>
        </p:nvSpPr>
        <p:spPr>
          <a:xfrm>
            <a:off x="4280028"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Willian Min Ho Park</a:t>
            </a:r>
            <a:r>
              <a:rPr sz="1200" b="1" i="0" u="none">
                <a:solidFill>
                  <a:srgbClr val="000000"/>
                </a:solidFill>
                <a:latin typeface="calibri"/>
              </a:rPr>
              <a:t>
COO (Chief Operating Officer)</a:t>
            </a:r>
            <a:r>
              <a:rPr sz="1200" b="0" i="0" u="none">
                <a:solidFill>
                  <a:srgbClr val="000000"/>
                </a:solidFill>
                <a:latin typeface="calibri"/>
              </a:rPr>
              <a:t>
Sao Paulo Area, Brazil</a:t>
            </a:r>
          </a:p>
        </p:txBody>
      </p:sp>
      <p:sp>
        <p:nvSpPr>
          <p:cNvPr id="23" name="Rectangle 22">
            <a:extLst>
              <a:ext uri="{FF2B5EF4-FFF2-40B4-BE49-F238E27FC236}">
                <a16:creationId xmlns:a16="http://schemas.microsoft.com/office/drawing/2014/main" id="{A0A23AA0-544B-6721-D61E-07FBE896C032}"/>
              </a:ext>
            </a:extLst>
          </p:cNvPr>
          <p:cNvSpPr/>
          <p:nvPr/>
        </p:nvSpPr>
        <p:spPr>
          <a:xfrm>
            <a:off x="8061437"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Karla Sutter</a:t>
            </a:r>
            <a:r>
              <a:rPr sz="1200" b="1" i="0" u="none">
                <a:solidFill>
                  <a:srgbClr val="000000"/>
                </a:solidFill>
                <a:latin typeface="calibri"/>
              </a:rPr>
              <a:t>
Ceo</a:t>
            </a:r>
            <a:r>
              <a:rPr sz="1200" b="0" i="0" u="none">
                <a:solidFill>
                  <a:srgbClr val="000000"/>
                </a:solidFill>
                <a:latin typeface="calibri"/>
              </a:rPr>
              <a:t>
Bozeman, Montana Area, United States</a:t>
            </a:r>
          </a:p>
        </p:txBody>
      </p:sp>
      <p:sp>
        <p:nvSpPr>
          <p:cNvPr id="24" name="Rectangle 23">
            <a:extLst>
              <a:ext uri="{FF2B5EF4-FFF2-40B4-BE49-F238E27FC236}">
                <a16:creationId xmlns:a16="http://schemas.microsoft.com/office/drawing/2014/main" id="{B54D98EA-76EA-EDBF-3EAC-BAB0C7607079}"/>
              </a:ext>
            </a:extLst>
          </p:cNvPr>
          <p:cNvSpPr/>
          <p:nvPr/>
        </p:nvSpPr>
        <p:spPr>
          <a:xfrm>
            <a:off x="498619"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Steve P.</a:t>
            </a:r>
            <a:r>
              <a:rPr sz="1200" b="1" i="0" u="none">
                <a:solidFill>
                  <a:srgbClr val="000000"/>
                </a:solidFill>
                <a:latin typeface="calibri"/>
              </a:rPr>
              <a:t>
Ceo Tsg Us</a:t>
            </a:r>
            <a:r>
              <a:rPr sz="1200" b="0" i="0" u="none">
                <a:solidFill>
                  <a:srgbClr val="000000"/>
                </a:solidFill>
                <a:latin typeface="calibri"/>
              </a:rPr>
              <a:t>
Las Vegas, Nevada Area, United States</a:t>
            </a:r>
          </a:p>
        </p:txBody>
      </p:sp>
      <p:sp>
        <p:nvSpPr>
          <p:cNvPr id="25" name="Rectangle 24">
            <a:extLst>
              <a:ext uri="{FF2B5EF4-FFF2-40B4-BE49-F238E27FC236}">
                <a16:creationId xmlns:a16="http://schemas.microsoft.com/office/drawing/2014/main" id="{87559D91-2016-E6E0-E52C-048ABBD8B0DA}"/>
              </a:ext>
            </a:extLst>
          </p:cNvPr>
          <p:cNvSpPr/>
          <p:nvPr/>
        </p:nvSpPr>
        <p:spPr>
          <a:xfrm>
            <a:off x="4280028"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Mark Migliorini</a:t>
            </a:r>
            <a:r>
              <a:rPr sz="1200" b="1" i="0" u="none">
                <a:solidFill>
                  <a:srgbClr val="000000"/>
                </a:solidFill>
                <a:latin typeface="calibri"/>
              </a:rPr>
              <a:t>
Chief Marketing Officer</a:t>
            </a:r>
            <a:r>
              <a:rPr sz="1200" b="0" i="0" u="none">
                <a:solidFill>
                  <a:srgbClr val="000000"/>
                </a:solidFill>
                <a:latin typeface="calibri"/>
              </a:rPr>
              <a:t>
Greater Melbourne Area, Australia</a:t>
            </a:r>
          </a:p>
        </p:txBody>
      </p:sp>
      <p:sp>
        <p:nvSpPr>
          <p:cNvPr id="26" name="Rectangle 25">
            <a:extLst>
              <a:ext uri="{FF2B5EF4-FFF2-40B4-BE49-F238E27FC236}">
                <a16:creationId xmlns:a16="http://schemas.microsoft.com/office/drawing/2014/main" id="{083F4A08-B8B9-3602-A14C-32E02AF64F0A}"/>
              </a:ext>
            </a:extLst>
          </p:cNvPr>
          <p:cNvSpPr/>
          <p:nvPr/>
        </p:nvSpPr>
        <p:spPr>
          <a:xfrm>
            <a:off x="8061437"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Nic Casboult</a:t>
            </a:r>
            <a:r>
              <a:rPr sz="1200" b="1" i="0" u="none">
                <a:solidFill>
                  <a:srgbClr val="000000"/>
                </a:solidFill>
                <a:latin typeface="calibri"/>
              </a:rPr>
              <a:t>
Chief Financial Officer</a:t>
            </a:r>
            <a:r>
              <a:rPr sz="1200" b="0" i="0" u="none">
                <a:solidFill>
                  <a:srgbClr val="000000"/>
                </a:solidFill>
                <a:latin typeface="calibri"/>
              </a:rPr>
              <a:t>
Greater Melbourne Area, Australia</a:t>
            </a:r>
          </a:p>
        </p:txBody>
      </p:sp>
      <p:sp>
        <p:nvSpPr>
          <p:cNvPr id="27" name="Rectangle 26">
            <a:extLst>
              <a:ext uri="{FF2B5EF4-FFF2-40B4-BE49-F238E27FC236}">
                <a16:creationId xmlns:a16="http://schemas.microsoft.com/office/drawing/2014/main" id="{35D7FCE8-FF8F-B2B8-8C4C-77DD761EF495}"/>
              </a:ext>
            </a:extLst>
          </p:cNvPr>
          <p:cNvSpPr/>
          <p:nvPr/>
        </p:nvSpPr>
        <p:spPr>
          <a:xfrm>
            <a:off x="498619"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Caitlin McCombe</a:t>
            </a:r>
            <a:r>
              <a:rPr sz="1200" b="1" i="0" u="none">
                <a:solidFill>
                  <a:srgbClr val="000000"/>
                </a:solidFill>
                <a:latin typeface="calibri"/>
              </a:rPr>
              <a:t>
Chief Privacy Officer</a:t>
            </a:r>
            <a:r>
              <a:rPr sz="1200" b="0" i="0" u="none">
                <a:solidFill>
                  <a:srgbClr val="000000"/>
                </a:solidFill>
                <a:latin typeface="calibri"/>
              </a:rPr>
              <a:t>
Greater Melbourne Area, Australia</a:t>
            </a:r>
          </a:p>
        </p:txBody>
      </p:sp>
      <p:sp>
        <p:nvSpPr>
          <p:cNvPr id="28" name="Rectangle 27">
            <a:extLst>
              <a:ext uri="{FF2B5EF4-FFF2-40B4-BE49-F238E27FC236}">
                <a16:creationId xmlns:a16="http://schemas.microsoft.com/office/drawing/2014/main" id="{F0287731-1F96-63B9-59C1-DF5807AF554C}"/>
              </a:ext>
            </a:extLst>
          </p:cNvPr>
          <p:cNvSpPr/>
          <p:nvPr/>
        </p:nvSpPr>
        <p:spPr>
          <a:xfrm>
            <a:off x="4280028"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Yoni Amias</a:t>
            </a:r>
            <a:r>
              <a:rPr sz="1200" b="1" i="0" u="none">
                <a:solidFill>
                  <a:srgbClr val="000000"/>
                </a:solidFill>
                <a:latin typeface="calibri"/>
              </a:rPr>
              <a:t>
Chief Customer Officer</a:t>
            </a:r>
            <a:r>
              <a:rPr sz="1200" b="0" i="0" u="none">
                <a:solidFill>
                  <a:srgbClr val="000000"/>
                </a:solidFill>
                <a:latin typeface="calibri"/>
              </a:rPr>
              <a:t>
Greater New York City Area, United States</a:t>
            </a:r>
          </a:p>
        </p:txBody>
      </p:sp>
      <p:sp>
        <p:nvSpPr>
          <p:cNvPr id="29" name="Rectangle 28">
            <a:extLst>
              <a:ext uri="{FF2B5EF4-FFF2-40B4-BE49-F238E27FC236}">
                <a16:creationId xmlns:a16="http://schemas.microsoft.com/office/drawing/2014/main" id="{3BF4C20E-9012-03B2-D73C-E39401C8E7D6}"/>
              </a:ext>
            </a:extLst>
          </p:cNvPr>
          <p:cNvSpPr/>
          <p:nvPr/>
        </p:nvSpPr>
        <p:spPr>
          <a:xfrm>
            <a:off x="8061437"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Stefan Milinovic</a:t>
            </a:r>
            <a:r>
              <a:rPr sz="1200" b="1" i="0" u="none">
                <a:solidFill>
                  <a:srgbClr val="000000"/>
                </a:solidFill>
                <a:latin typeface="calibri"/>
              </a:rPr>
              <a:t>
Chief Commercial Officer (CCO)</a:t>
            </a:r>
            <a:r>
              <a:rPr sz="1200" b="0" i="0" u="none">
                <a:solidFill>
                  <a:srgbClr val="000000"/>
                </a:solidFill>
                <a:latin typeface="calibri"/>
              </a:rPr>
              <a:t>
Belgrade, Serbia</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CC968B61-A1F2-567B-8DC2-9FFB7FAD4C86}"/>
              </a:ext>
            </a:extLst>
          </p:cNvPr>
          <p:cNvSpPr txBox="1">
            <a:spLocks/>
          </p:cNvSpPr>
          <p:nvPr/>
        </p:nvSpPr>
        <p:spPr>
          <a:xfrm>
            <a:off x="3040" y="59888"/>
            <a:ext cx="10024841" cy="806824"/>
          </a:xfrm>
          <a:prstGeom prst="rect">
            <a:avLst/>
          </a:prstGeom>
        </p:spPr>
        <p:txBody>
          <a:bodyPr anchor="ctr" anchorCtr="0">
            <a:normAutofit/>
          </a:bodyPr>
          <a:lstStyle>
            <a:lvl1pPr algn="l" defTabSz="914400" rtl="0" eaLnBrk="1" latinLnBrk="0" hangingPunct="1">
              <a:lnSpc>
                <a:spcPct val="90000"/>
              </a:lnSpc>
              <a:spcBef>
                <a:spcPct val="0"/>
              </a:spcBef>
              <a:buNone/>
              <a:defRPr sz="2000" b="1" kern="1200">
                <a:solidFill>
                  <a:schemeClr val="tx1">
                    <a:lumMod val="65000"/>
                    <a:lumOff val="35000"/>
                  </a:schemeClr>
                </a:solidFill>
                <a:latin typeface="HendersonBCGSans-Bold"/>
                <a:ea typeface="Tahoma" panose="020B0604030504040204" pitchFamily="34" charset="0"/>
                <a:cs typeface="Calibri" panose="020F0502020204030204" pitchFamily="34" charset="0"/>
              </a:defRPr>
            </a:lvl1pPr>
          </a:lstStyle>
          <a:p>
            <a:pPr>
              <a:defRPr/>
            </a:pPr>
            <a:r>
              <a:rPr lang="en-US" sz="1600" b="1">
                <a:solidFill>
                  <a:srgbClr val="C00000"/>
                </a:solidFill>
                <a:latin typeface="Calibri" panose="020F0502020204030204" pitchFamily="34" charset="0"/>
                <a:cs typeface="Calibri" panose="020F0502020204030204" pitchFamily="34" charset="0"/>
              </a:rPr>
              <a:t>Key Executives</a:t>
            </a:r>
            <a:endParaRPr lang="en-IN" sz="1600" b="1">
              <a:solidFill>
                <a:schemeClr val="bg1">
                  <a:lumMod val="50000"/>
                </a:schemeClr>
              </a:solidFill>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BBF54425-ACAE-3A27-9E3F-C272BE3DC1CC}"/>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lang="en-US" sz="900">
                <a:solidFill>
                  <a:srgbClr val="000000">
                    <a:lumMod val="50000"/>
                    <a:lumOff val="50000"/>
                  </a:srgbClr>
                </a:solidFill>
                <a:latin typeface="Calibri" panose="020F0502020204030204" pitchFamily="34" charset="0"/>
                <a:cs typeface="Calibri" panose="020F0502020204030204" pitchFamily="34" charset="0"/>
              </a:rPr>
              <a:t>Executives mentioned above are some of the key executives in the organization and not exhaustive.</a:t>
            </a:r>
            <a:endParaRPr kumimoji="0" lang="en-US" sz="900" b="0" i="0" u="none" strike="noStrike" kern="1200" cap="none" spc="0" normalizeH="0" baseline="0" noProof="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endParaRPr>
          </a:p>
        </p:txBody>
      </p:sp>
      <p:sp>
        <p:nvSpPr>
          <p:cNvPr id="18" name="Rectangle 17">
            <a:extLst>
              <a:ext uri="{FF2B5EF4-FFF2-40B4-BE49-F238E27FC236}">
                <a16:creationId xmlns:a16="http://schemas.microsoft.com/office/drawing/2014/main" id="{2F197E5B-C62F-66FB-7AEB-C6FD9728B803}"/>
              </a:ext>
            </a:extLst>
          </p:cNvPr>
          <p:cNvSpPr/>
          <p:nvPr/>
        </p:nvSpPr>
        <p:spPr>
          <a:xfrm>
            <a:off x="498619"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Archil Davlianidze</a:t>
            </a:r>
            <a:r>
              <a:rPr sz="1200" b="1" i="0" u="none">
                <a:solidFill>
                  <a:srgbClr val="000000"/>
                </a:solidFill>
                <a:latin typeface="calibri"/>
              </a:rPr>
              <a:t>
Chief Financial Officer</a:t>
            </a:r>
            <a:r>
              <a:rPr sz="1200" b="0" i="0" u="none">
                <a:solidFill>
                  <a:srgbClr val="000000"/>
                </a:solidFill>
                <a:latin typeface="calibri"/>
              </a:rPr>
              <a:t>
Tbilisi, Georgia</a:t>
            </a:r>
          </a:p>
        </p:txBody>
      </p:sp>
      <p:sp>
        <p:nvSpPr>
          <p:cNvPr id="19" name="Rectangle 18">
            <a:extLst>
              <a:ext uri="{FF2B5EF4-FFF2-40B4-BE49-F238E27FC236}">
                <a16:creationId xmlns:a16="http://schemas.microsoft.com/office/drawing/2014/main" id="{FFAAB03F-C0B6-84A6-31CF-ACCAB5AF757C}"/>
              </a:ext>
            </a:extLst>
          </p:cNvPr>
          <p:cNvSpPr/>
          <p:nvPr/>
        </p:nvSpPr>
        <p:spPr>
          <a:xfrm>
            <a:off x="4280028"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Laurie Sanborn</a:t>
            </a:r>
            <a:r>
              <a:rPr sz="1200" b="1" i="0" u="none">
                <a:solidFill>
                  <a:srgbClr val="000000"/>
                </a:solidFill>
                <a:latin typeface="calibri"/>
              </a:rPr>
              <a:t>
COO/Human Resources Business Partner</a:t>
            </a:r>
            <a:r>
              <a:rPr sz="1200" b="0" i="0" u="none">
                <a:solidFill>
                  <a:srgbClr val="000000"/>
                </a:solidFill>
                <a:latin typeface="calibri"/>
              </a:rPr>
              <a:t>
Kansas City Metropolitan Area, United States</a:t>
            </a:r>
          </a:p>
        </p:txBody>
      </p:sp>
      <p:sp>
        <p:nvSpPr>
          <p:cNvPr id="20" name="Rectangle 19">
            <a:extLst>
              <a:ext uri="{FF2B5EF4-FFF2-40B4-BE49-F238E27FC236}">
                <a16:creationId xmlns:a16="http://schemas.microsoft.com/office/drawing/2014/main" id="{9DFE38C3-3D78-2B1B-3E11-D32B6E44081A}"/>
              </a:ext>
            </a:extLst>
          </p:cNvPr>
          <p:cNvSpPr/>
          <p:nvPr/>
        </p:nvSpPr>
        <p:spPr>
          <a:xfrm>
            <a:off x="8061437" y="126083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Vince Cortese</a:t>
            </a:r>
            <a:r>
              <a:rPr sz="1200" b="1" i="0" u="none">
                <a:solidFill>
                  <a:srgbClr val="000000"/>
                </a:solidFill>
                <a:latin typeface="calibri"/>
              </a:rPr>
              <a:t>
President &amp; CRO</a:t>
            </a:r>
            <a:r>
              <a:rPr sz="1200" b="0" i="0" u="none">
                <a:solidFill>
                  <a:srgbClr val="000000"/>
                </a:solidFill>
                <a:latin typeface="calibri"/>
              </a:rPr>
              <a:t>
Kansas City Metropolitan Area, United States</a:t>
            </a:r>
          </a:p>
        </p:txBody>
      </p:sp>
      <p:sp>
        <p:nvSpPr>
          <p:cNvPr id="21" name="Rectangle 20">
            <a:extLst>
              <a:ext uri="{FF2B5EF4-FFF2-40B4-BE49-F238E27FC236}">
                <a16:creationId xmlns:a16="http://schemas.microsoft.com/office/drawing/2014/main" id="{2F57B676-875A-F211-877C-60EBD15B74AA}"/>
              </a:ext>
            </a:extLst>
          </p:cNvPr>
          <p:cNvSpPr/>
          <p:nvPr/>
        </p:nvSpPr>
        <p:spPr>
          <a:xfrm>
            <a:off x="498619"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Anas Abdelhadi</a:t>
            </a:r>
            <a:r>
              <a:rPr sz="1200" b="1" i="0" u="none">
                <a:solidFill>
                  <a:srgbClr val="000000"/>
                </a:solidFill>
                <a:latin typeface="calibri"/>
              </a:rPr>
              <a:t>
CEO Office Manager</a:t>
            </a:r>
            <a:r>
              <a:rPr sz="1200" b="0" i="0" u="none">
                <a:solidFill>
                  <a:srgbClr val="000000"/>
                </a:solidFill>
                <a:latin typeface="calibri"/>
              </a:rPr>
              <a:t>
Amman, Jordan</a:t>
            </a:r>
          </a:p>
        </p:txBody>
      </p:sp>
      <p:sp>
        <p:nvSpPr>
          <p:cNvPr id="22" name="Rectangle 21">
            <a:extLst>
              <a:ext uri="{FF2B5EF4-FFF2-40B4-BE49-F238E27FC236}">
                <a16:creationId xmlns:a16="http://schemas.microsoft.com/office/drawing/2014/main" id="{B0DEE708-6882-F64A-2D85-4857EA4D2F18}"/>
              </a:ext>
            </a:extLst>
          </p:cNvPr>
          <p:cNvSpPr/>
          <p:nvPr/>
        </p:nvSpPr>
        <p:spPr>
          <a:xfrm>
            <a:off x="4280028"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Ana Tsulukidze</a:t>
            </a:r>
            <a:r>
              <a:rPr sz="1200" b="1" i="0" u="none">
                <a:solidFill>
                  <a:srgbClr val="000000"/>
                </a:solidFill>
                <a:latin typeface="calibri"/>
              </a:rPr>
              <a:t>
CfO</a:t>
            </a:r>
            <a:r>
              <a:rPr sz="1200" b="0" i="0" u="none">
                <a:solidFill>
                  <a:srgbClr val="000000"/>
                </a:solidFill>
                <a:latin typeface="calibri"/>
              </a:rPr>
              <a:t>
Tbilisi, Georgia</a:t>
            </a:r>
          </a:p>
        </p:txBody>
      </p:sp>
      <p:sp>
        <p:nvSpPr>
          <p:cNvPr id="23" name="Rectangle 22">
            <a:extLst>
              <a:ext uri="{FF2B5EF4-FFF2-40B4-BE49-F238E27FC236}">
                <a16:creationId xmlns:a16="http://schemas.microsoft.com/office/drawing/2014/main" id="{A0A23AA0-544B-6721-D61E-07FBE896C032}"/>
              </a:ext>
            </a:extLst>
          </p:cNvPr>
          <p:cNvSpPr/>
          <p:nvPr/>
        </p:nvSpPr>
        <p:spPr>
          <a:xfrm>
            <a:off x="8061437" y="252961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Everton Moura dos Santos</a:t>
            </a:r>
            <a:r>
              <a:rPr sz="1200" b="1" i="0" u="none">
                <a:solidFill>
                  <a:srgbClr val="000000"/>
                </a:solidFill>
                <a:latin typeface="calibri"/>
              </a:rPr>
              <a:t>
Chief Financial Officer</a:t>
            </a:r>
            <a:r>
              <a:rPr sz="1200" b="0" i="0" u="none">
                <a:solidFill>
                  <a:srgbClr val="000000"/>
                </a:solidFill>
                <a:latin typeface="calibri"/>
              </a:rPr>
              <a:t>
Ceara Area, Brazil</a:t>
            </a:r>
          </a:p>
        </p:txBody>
      </p:sp>
      <p:sp>
        <p:nvSpPr>
          <p:cNvPr id="24" name="Rectangle 23">
            <a:extLst>
              <a:ext uri="{FF2B5EF4-FFF2-40B4-BE49-F238E27FC236}">
                <a16:creationId xmlns:a16="http://schemas.microsoft.com/office/drawing/2014/main" id="{B54D98EA-76EA-EDBF-3EAC-BAB0C7607079}"/>
              </a:ext>
            </a:extLst>
          </p:cNvPr>
          <p:cNvSpPr/>
          <p:nvPr/>
        </p:nvSpPr>
        <p:spPr>
          <a:xfrm>
            <a:off x="498619"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MOHAMMED RAZIQ</a:t>
            </a:r>
            <a:r>
              <a:rPr sz="1200" b="1" i="0" u="none">
                <a:solidFill>
                  <a:srgbClr val="000000"/>
                </a:solidFill>
                <a:latin typeface="calibri"/>
              </a:rPr>
              <a:t>
Ceo</a:t>
            </a:r>
            <a:r>
              <a:rPr sz="1200" b="0" i="0" u="none">
                <a:solidFill>
                  <a:srgbClr val="000000"/>
                </a:solidFill>
                <a:latin typeface="calibri"/>
              </a:rPr>
              <a:t>
Bengaluru Area, India</a:t>
            </a:r>
          </a:p>
        </p:txBody>
      </p:sp>
      <p:sp>
        <p:nvSpPr>
          <p:cNvPr id="25" name="Rectangle 24">
            <a:extLst>
              <a:ext uri="{FF2B5EF4-FFF2-40B4-BE49-F238E27FC236}">
                <a16:creationId xmlns:a16="http://schemas.microsoft.com/office/drawing/2014/main" id="{87559D91-2016-E6E0-E52C-048ABBD8B0DA}"/>
              </a:ext>
            </a:extLst>
          </p:cNvPr>
          <p:cNvSpPr/>
          <p:nvPr/>
        </p:nvSpPr>
        <p:spPr>
          <a:xfrm>
            <a:off x="4280028"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Christian Wnuk</a:t>
            </a:r>
            <a:r>
              <a:rPr sz="1200" b="1" i="0" u="none">
                <a:solidFill>
                  <a:srgbClr val="000000"/>
                </a:solidFill>
                <a:latin typeface="calibri"/>
              </a:rPr>
              <a:t>
Chief Marketing Officer</a:t>
            </a:r>
            <a:r>
              <a:rPr sz="1200" b="0" i="0" u="none">
                <a:solidFill>
                  <a:srgbClr val="000000"/>
                </a:solidFill>
                <a:latin typeface="calibri"/>
              </a:rPr>
              <a:t>
Tallahassee, Florida Area, United States</a:t>
            </a:r>
          </a:p>
        </p:txBody>
      </p:sp>
      <p:sp>
        <p:nvSpPr>
          <p:cNvPr id="26" name="Rectangle 25">
            <a:extLst>
              <a:ext uri="{FF2B5EF4-FFF2-40B4-BE49-F238E27FC236}">
                <a16:creationId xmlns:a16="http://schemas.microsoft.com/office/drawing/2014/main" id="{083F4A08-B8B9-3602-A14C-32E02AF64F0A}"/>
              </a:ext>
            </a:extLst>
          </p:cNvPr>
          <p:cNvSpPr/>
          <p:nvPr/>
        </p:nvSpPr>
        <p:spPr>
          <a:xfrm>
            <a:off x="8061437" y="3798399"/>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João Studart</a:t>
            </a:r>
            <a:r>
              <a:rPr sz="1200" b="1" i="0" u="none">
                <a:solidFill>
                  <a:srgbClr val="000000"/>
                </a:solidFill>
                <a:latin typeface="calibri"/>
              </a:rPr>
              <a:t>
Ceo</a:t>
            </a:r>
            <a:r>
              <a:rPr sz="1200" b="0" i="0" u="none">
                <a:solidFill>
                  <a:srgbClr val="000000"/>
                </a:solidFill>
                <a:latin typeface="calibri"/>
              </a:rPr>
              <a:t>
Sao Paulo Area, Brazil</a:t>
            </a:r>
          </a:p>
        </p:txBody>
      </p:sp>
      <p:sp>
        <p:nvSpPr>
          <p:cNvPr id="27" name="Rectangle 26">
            <a:extLst>
              <a:ext uri="{FF2B5EF4-FFF2-40B4-BE49-F238E27FC236}">
                <a16:creationId xmlns:a16="http://schemas.microsoft.com/office/drawing/2014/main" id="{35D7FCE8-FF8F-B2B8-8C4C-77DD761EF495}"/>
              </a:ext>
            </a:extLst>
          </p:cNvPr>
          <p:cNvSpPr/>
          <p:nvPr/>
        </p:nvSpPr>
        <p:spPr>
          <a:xfrm>
            <a:off x="498619"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Stars fssai</a:t>
            </a:r>
            <a:r>
              <a:rPr sz="1200" b="1" i="0" u="none">
                <a:solidFill>
                  <a:srgbClr val="000000"/>
                </a:solidFill>
                <a:latin typeface="calibri"/>
              </a:rPr>
              <a:t>
Chief Operating Officer</a:t>
            </a:r>
            <a:r>
              <a:rPr sz="1200" b="0" i="0" u="none">
                <a:solidFill>
                  <a:srgbClr val="000000"/>
                </a:solidFill>
                <a:latin typeface="calibri"/>
              </a:rPr>
              <a:t>
Bengaluru Area, India</a:t>
            </a:r>
          </a:p>
        </p:txBody>
      </p:sp>
      <p:sp>
        <p:nvSpPr>
          <p:cNvPr id="28" name="Rectangle 27">
            <a:extLst>
              <a:ext uri="{FF2B5EF4-FFF2-40B4-BE49-F238E27FC236}">
                <a16:creationId xmlns:a16="http://schemas.microsoft.com/office/drawing/2014/main" id="{F0287731-1F96-63B9-59C1-DF5807AF554C}"/>
              </a:ext>
            </a:extLst>
          </p:cNvPr>
          <p:cNvSpPr/>
          <p:nvPr/>
        </p:nvSpPr>
        <p:spPr>
          <a:xfrm>
            <a:off x="4280028"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Eduardo Monte</a:t>
            </a:r>
            <a:r>
              <a:rPr sz="1200" b="1" i="0" u="none">
                <a:solidFill>
                  <a:srgbClr val="000000"/>
                </a:solidFill>
                <a:latin typeface="calibri"/>
              </a:rPr>
              <a:t>
Chief Operating Officer and Chief Financial Officer</a:t>
            </a:r>
            <a:r>
              <a:rPr sz="1200" b="0" i="0" u="none">
                <a:solidFill>
                  <a:srgbClr val="000000"/>
                </a:solidFill>
                <a:latin typeface="calibri"/>
              </a:rPr>
              <a:t>
Pernambuco Area, Brazil</a:t>
            </a:r>
          </a:p>
        </p:txBody>
      </p:sp>
      <p:sp>
        <p:nvSpPr>
          <p:cNvPr id="29" name="Rectangle 28">
            <a:extLst>
              <a:ext uri="{FF2B5EF4-FFF2-40B4-BE49-F238E27FC236}">
                <a16:creationId xmlns:a16="http://schemas.microsoft.com/office/drawing/2014/main" id="{3BF4C20E-9012-03B2-D73C-E39401C8E7D6}"/>
              </a:ext>
            </a:extLst>
          </p:cNvPr>
          <p:cNvSpPr/>
          <p:nvPr/>
        </p:nvSpPr>
        <p:spPr>
          <a:xfrm>
            <a:off x="8061437" y="5067180"/>
            <a:ext cx="3559799" cy="117385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sz="1600" b="1" i="0" u="none">
                <a:solidFill>
                  <a:srgbClr val="000000"/>
                </a:solidFill>
                <a:latin typeface="calibri"/>
              </a:rPr>
              <a:t>Barni Evans</a:t>
            </a:r>
            <a:r>
              <a:rPr sz="1200" b="1" i="0" u="none">
                <a:solidFill>
                  <a:srgbClr val="000000"/>
                </a:solidFill>
                <a:latin typeface="calibri"/>
              </a:rPr>
              <a:t>
Chief Executive Officer</a:t>
            </a:r>
            <a:r>
              <a:rPr sz="1200" b="0" i="0" u="none">
                <a:solidFill>
                  <a:srgbClr val="000000"/>
                </a:solidFill>
                <a:latin typeface="calibri"/>
              </a:rPr>
              <a:t>
Greater Melbourne Area, Australia</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Strategic Growth and Market Expansion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Strategic Market Expansion</a:t>
                      </a:r>
                    </a:p>
                    <a:p>
                      <a:pPr algn="l"/>
                      <a:r>
                        <a:rPr sz="1100" b="0">
                          <a:solidFill>
                            <a:srgbClr val="000000"/>
                          </a:solidFill>
                          <a:latin typeface="calibri"/>
                        </a:rPr>
                        <a:t>•  AI-driven Capital Investment Optimization</a:t>
                      </a:r>
                    </a:p>
                    <a:p>
                      <a:pPr algn="l"/>
                      <a:r>
                        <a:rPr sz="1100" b="0">
                          <a:solidFill>
                            <a:srgbClr val="000000"/>
                          </a:solidFill>
                          <a:latin typeface="calibri"/>
                        </a:rPr>
                        <a:t>•  Intelligent Face-off Prediction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Strategy &amp; Management Consulting</a:t>
                      </a:r>
                    </a:p>
                    <a:p>
                      <a:pPr algn="l"/>
                      <a:r>
                        <a:rPr sz="1100" b="0">
                          <a:solidFill>
                            <a:srgbClr val="000000"/>
                          </a:solidFill>
                          <a:latin typeface="calibri"/>
                        </a:rPr>
                        <a:t>•  Leadership &amp; Governance</a:t>
                      </a:r>
                    </a:p>
                    <a:p>
                      <a:pPr algn="l"/>
                      <a:r>
                        <a:rPr sz="1100" b="0">
                          <a:solidFill>
                            <a:srgbClr val="000000"/>
                          </a:solidFill>
                          <a:latin typeface="calibri"/>
                        </a:rPr>
                        <a:t>•  Corporate Social Responsibility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Flutter is committed to driving strategic growth through market expansion and the execution of strategic initiatives. The company is focused on expanding its market presence, particularly in the U.S. sports betting and iGaming sectors, leveraging strong performance metrics and enhancing product offerings to capture a larger market share. This includes developing a comprehensive capital allocation framework to identify and prioritize investment op...</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Management &amp; Strategy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Strategic Growth through Acquisitions &amp; Partnerships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Strategic Market Expansion</a:t>
                      </a:r>
                    </a:p>
                    <a:p>
                      <a:pPr algn="l"/>
                      <a:r>
                        <a:rPr sz="1100" b="0">
                          <a:solidFill>
                            <a:srgbClr val="000000"/>
                          </a:solidFill>
                          <a:latin typeface="calibri"/>
                        </a:rPr>
                        <a:t>•  AI-driven Capital Investment Optimization</a:t>
                      </a:r>
                    </a:p>
                    <a:p>
                      <a:pPr algn="l"/>
                      <a:r>
                        <a:rPr sz="1100" b="0">
                          <a:solidFill>
                            <a:srgbClr val="000000"/>
                          </a:solidFill>
                          <a:latin typeface="calibri"/>
                        </a:rPr>
                        <a:t>•  Proxy Voting System for Investors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Corporate Strategy &amp; Management Consulting</a:t>
                      </a:r>
                    </a:p>
                    <a:p>
                      <a:pPr algn="l"/>
                      <a:r>
                        <a:rPr sz="1100" b="0">
                          <a:solidFill>
                            <a:srgbClr val="000000"/>
                          </a:solidFill>
                          <a:latin typeface="calibri"/>
                        </a:rPr>
                        <a:t>•  Leadership &amp; Governance</a:t>
                      </a:r>
                    </a:p>
                    <a:p>
                      <a:pPr algn="l"/>
                      <a:r>
                        <a:rPr sz="1100" b="0">
                          <a:solidFill>
                            <a:srgbClr val="000000"/>
                          </a:solidFill>
                          <a:latin typeface="calibri"/>
                        </a:rPr>
                        <a:t>•  Governance, Risk &amp; Compliance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Flutter Entertainment’s management and strategy function is dedicated to driving organizational growth through targeted acquisitions and the development of strategic partnerships. The acquisition of a majority stake in NSX Group exemplifies the company’s approach to expanding its footprint in key markets, such as Brazil, while the acquisition of Snaitech and partnerships with industry leaders like ESPN and Penn Entertainment further strengthen it...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Procurement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Supplier Relationship Optimization and Cost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Supplier Relationship Optimization</a:t>
                      </a:r>
                    </a:p>
                    <a:p>
                      <a:pPr algn="l"/>
                      <a:r>
                        <a:rPr sz="1100" b="0">
                          <a:solidFill>
                            <a:srgbClr val="000000"/>
                          </a:solidFill>
                          <a:latin typeface="calibri"/>
                        </a:rPr>
                        <a:t>•  AI-based Supplier Relationship Management</a:t>
                      </a:r>
                    </a:p>
                    <a:p>
                      <a:pPr algn="l"/>
                      <a:r>
                        <a:rPr sz="1100" b="0">
                          <a:solidFill>
                            <a:srgbClr val="000000"/>
                          </a:solidFill>
                          <a:latin typeface="calibri"/>
                        </a:rPr>
                        <a:t>•  ML-based Sustainable Procurement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Strategic Sourcing &amp; Purchasing</a:t>
                      </a:r>
                    </a:p>
                    <a:p>
                      <a:pPr algn="l"/>
                      <a:r>
                        <a:rPr sz="1100" b="0">
                          <a:solidFill>
                            <a:srgbClr val="000000"/>
                          </a:solidFill>
                          <a:latin typeface="calibri"/>
                        </a:rPr>
                        <a:t>•  Vendor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Flutter aims to enhance procurement processes by optimizing supplier relationships and managing costs effectively. This involves strategic sourcing and evaluating suppliers to ensure quality and compliance while maximizing value. By identifying cost-effective sourcing opportunities and negotiating with suppliers, Flutter enhances procurement efficiency and supports the organization's overall operational needs. This comprehensive approach to procu...</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Procurement, Management &amp; Strategy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663073C-BC14-659C-B2F9-CD071E2E3AA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72E4689A-575C-6923-2F0B-C3F214AD63BA}"/>
              </a:ext>
            </a:extLst>
          </p:cNvPr>
          <p:cNvGraphicFramePr>
            <a:graphicFrameLocks noGrp="1"/>
          </p:cNvGraphicFramePr>
          <p:nvPr>
            <p:extLst>
              <p:ext uri="{D42A27DB-BD31-4B8C-83A1-F6EECF244321}">
                <p14:modId xmlns:p14="http://schemas.microsoft.com/office/powerpoint/2010/main" val="811064639"/>
              </p:ext>
            </p:extLst>
          </p:nvPr>
        </p:nvGraphicFramePr>
        <p:xfrm>
          <a:off x="90373" y="903813"/>
          <a:ext cx="11774793" cy="5425523"/>
        </p:xfrm>
        <a:graphic>
          <a:graphicData uri="http://schemas.openxmlformats.org/drawingml/2006/table">
            <a:tbl>
              <a:tblPr firstRow="1" bandRow="1">
                <a:tableStyleId>{5C22544A-7EE6-4342-B048-85BDC9FD1C3A}</a:tableStyleId>
              </a:tblPr>
              <a:tblGrid>
                <a:gridCol w="1628560">
                  <a:extLst>
                    <a:ext uri="{9D8B030D-6E8A-4147-A177-3AD203B41FA5}">
                      <a16:colId xmlns:a16="http://schemas.microsoft.com/office/drawing/2014/main" val="1325613316"/>
                    </a:ext>
                  </a:extLst>
                </a:gridCol>
                <a:gridCol w="5593617">
                  <a:extLst>
                    <a:ext uri="{9D8B030D-6E8A-4147-A177-3AD203B41FA5}">
                      <a16:colId xmlns:a16="http://schemas.microsoft.com/office/drawing/2014/main" val="3966382679"/>
                    </a:ext>
                  </a:extLst>
                </a:gridCol>
                <a:gridCol w="2276308">
                  <a:extLst>
                    <a:ext uri="{9D8B030D-6E8A-4147-A177-3AD203B41FA5}">
                      <a16:colId xmlns:a16="http://schemas.microsoft.com/office/drawing/2014/main" val="3929898420"/>
                    </a:ext>
                  </a:extLst>
                </a:gridCol>
                <a:gridCol w="2276308">
                  <a:extLst>
                    <a:ext uri="{9D8B030D-6E8A-4147-A177-3AD203B41FA5}">
                      <a16:colId xmlns:a16="http://schemas.microsoft.com/office/drawing/2014/main" val="4149777835"/>
                    </a:ext>
                  </a:extLst>
                </a:gridCol>
              </a:tblGrid>
              <a:tr h="553455">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368969">
                <a:tc rowSpan="2">
                  <a:txBody>
                    <a:bodyPr/>
                    <a:lstStyle/>
                    <a:p>
                      <a:pPr algn="ctr"/>
                      <a:r>
                        <a:rPr sz="1100" b="0">
                          <a:solidFill>
                            <a:srgbClr val="FFFFFF"/>
                          </a:solidFill>
                          <a:latin typeface="calibri"/>
                        </a:rPr>
                        <a:t>Procurement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Supplier Relationship Optimization &amp; Compliance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AI-based Supplier Relationship Optimization</a:t>
                      </a:r>
                    </a:p>
                    <a:p>
                      <a:pPr algn="l"/>
                      <a:r>
                        <a:rPr sz="1100" b="0">
                          <a:solidFill>
                            <a:srgbClr val="000000"/>
                          </a:solidFill>
                          <a:latin typeface="calibri"/>
                        </a:rPr>
                        <a:t>•  AI-based Supplier Relationship Management</a:t>
                      </a:r>
                    </a:p>
                    <a:p>
                      <a:pPr algn="l"/>
                      <a:r>
                        <a:rPr sz="1100" b="0">
                          <a:solidFill>
                            <a:srgbClr val="000000"/>
                          </a:solidFill>
                          <a:latin typeface="calibri"/>
                        </a:rPr>
                        <a:t>•  ML-based Sustainable Procurement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Strategic Sourcing &amp; Purchasing</a:t>
                      </a:r>
                    </a:p>
                    <a:p>
                      <a:pPr algn="l"/>
                      <a:r>
                        <a:rPr sz="1100" b="0">
                          <a:solidFill>
                            <a:srgbClr val="000000"/>
                          </a:solidFill>
                          <a:latin typeface="calibri"/>
                        </a:rPr>
                        <a:t>•  Vendor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271444">
                <a:tc vMerge="1">
                  <a:txBody>
                    <a:bodyPr/>
                    <a:lstStyle/>
                    <a:p>
                      <a:pPr algn="ctr"/>
                      <a:endParaRPr/>
                    </a:p>
                  </a:txBody>
                  <a:tcPr/>
                </a:tc>
                <a:tc>
                  <a:txBody>
                    <a:bodyPr/>
                    <a:lstStyle/>
                    <a:p>
                      <a:pPr algn="l"/>
                      <a:r>
                        <a:rPr sz="1100" b="0">
                          <a:solidFill>
                            <a:srgbClr val="000000"/>
                          </a:solidFill>
                          <a:latin typeface="calibri"/>
                        </a:rPr>
                        <a:t>Flutter Entertainment’s procurement strategy is centered on optimizing supplier relationships to ensure quality, compliance, and cost-effectiveness. By enhancing supplier evaluation and negotiation processes, the company secures the best value and maintains operational efficiency across its supply chain. Continuous monitoring of supplier performance and adherence to quality standards are integral to this priority, enabling Flutter to mitigate ris...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449574">
                <a:tc rowSpan="2">
                  <a:txBody>
                    <a:bodyPr/>
                    <a:lstStyle/>
                    <a:p>
                      <a:pPr algn="ctr"/>
                      <a:r>
                        <a:rPr sz="1100" b="0">
                          <a:solidFill>
                            <a:srgbClr val="FFFFFF"/>
                          </a:solidFill>
                          <a:latin typeface="calibri"/>
                        </a:rPr>
                        <a:t>Sales &amp; Marketing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Strategic Market Expansion and Customer Acquisition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AI-driven Sales Targeting</a:t>
                      </a:r>
                    </a:p>
                    <a:p>
                      <a:pPr algn="l"/>
                      <a:r>
                        <a:rPr sz="1100" b="0">
                          <a:solidFill>
                            <a:srgbClr val="000000"/>
                          </a:solidFill>
                          <a:latin typeface="calibri"/>
                        </a:rPr>
                        <a:t>•  Cloud-based Sales Targeting and Campaign Personalization</a:t>
                      </a:r>
                    </a:p>
                    <a:p>
                      <a:pPr algn="l"/>
                      <a:r>
                        <a:rPr sz="1100" b="0">
                          <a:solidFill>
                            <a:srgbClr val="000000"/>
                          </a:solidFill>
                          <a:latin typeface="calibri"/>
                        </a:rPr>
                        <a:t>•  Data-driven Brand Positioning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Marketing Strategy &amp; Brand Management</a:t>
                      </a:r>
                    </a:p>
                    <a:p>
                      <a:pPr algn="l"/>
                      <a:r>
                        <a:rPr sz="1100" b="0">
                          <a:solidFill>
                            <a:srgbClr val="000000"/>
                          </a:solidFill>
                          <a:latin typeface="calibri"/>
                        </a:rPr>
                        <a:t>•  Sales Strategy &amp; Planning</a:t>
                      </a:r>
                    </a:p>
                    <a:p>
                      <a:pPr algn="l"/>
                      <a:r>
                        <a:rPr sz="1100" b="0">
                          <a:solidFill>
                            <a:srgbClr val="000000"/>
                          </a:solidFill>
                          <a:latin typeface="calibri"/>
                        </a:rPr>
                        <a:t>•  Business Development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138787">
                <a:tc vMerge="1">
                  <a:txBody>
                    <a:bodyPr/>
                    <a:lstStyle/>
                    <a:p>
                      <a:pPr algn="ctr"/>
                      <a:endParaRPr/>
                    </a:p>
                  </a:txBody>
                  <a:tcPr/>
                </a:tc>
                <a:tc>
                  <a:txBody>
                    <a:bodyPr/>
                    <a:lstStyle/>
                    <a:p>
                      <a:pPr algn="l"/>
                      <a:r>
                        <a:rPr sz="1100" b="0">
                          <a:solidFill>
                            <a:srgbClr val="000000"/>
                          </a:solidFill>
                          <a:latin typeface="calibri"/>
                        </a:rPr>
                        <a:t>Flutter is focused on expanding its market reach through targeted marketing strategies and campaigns. By leveraging data analytics to identify opportunities and enhance customer engagement across various channels, the company aims to drive growth in both the U.S. and international markets. This includes disciplined investments in marketing and promotional activities to attract new players and retain existing customers. By leveraging its strong br...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r h="520963">
                <a:tc rowSpan="2">
                  <a:txBody>
                    <a:bodyPr/>
                    <a:lstStyle/>
                    <a:p>
                      <a:pPr algn="ctr"/>
                      <a:r>
                        <a:rPr sz="1100" b="0">
                          <a:solidFill>
                            <a:srgbClr val="FFFFFF"/>
                          </a:solidFill>
                          <a:latin typeface="calibri"/>
                        </a:rPr>
                        <a:t>Sales &amp; Marketing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Market Expansion &amp; Brand Positioning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Brand Positioning</a:t>
                      </a:r>
                    </a:p>
                    <a:p>
                      <a:pPr algn="l"/>
                      <a:r>
                        <a:rPr sz="1100" b="0">
                          <a:solidFill>
                            <a:srgbClr val="000000"/>
                          </a:solidFill>
                          <a:latin typeface="calibri"/>
                        </a:rPr>
                        <a:t>•  Real-Time Sales and Service</a:t>
                      </a:r>
                    </a:p>
                    <a:p>
                      <a:pPr algn="l"/>
                      <a:r>
                        <a:rPr sz="1100" b="0">
                          <a:solidFill>
                            <a:srgbClr val="000000"/>
                          </a:solidFill>
                          <a:latin typeface="calibri"/>
                        </a:rPr>
                        <a:t>•  Campaign Management Automation using AI</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Marketing Strategy &amp; Brand Management</a:t>
                      </a:r>
                    </a:p>
                    <a:p>
                      <a:pPr algn="l"/>
                      <a:r>
                        <a:rPr sz="1100" b="0">
                          <a:solidFill>
                            <a:srgbClr val="000000"/>
                          </a:solidFill>
                          <a:latin typeface="calibri"/>
                        </a:rPr>
                        <a:t>•  Field &amp; Channel Sales</a:t>
                      </a:r>
                    </a:p>
                    <a:p>
                      <a:pPr algn="l"/>
                      <a:r>
                        <a:rPr sz="1100" b="0">
                          <a:solidFill>
                            <a:srgbClr val="000000"/>
                          </a:solidFill>
                          <a:latin typeface="calibri"/>
                        </a:rPr>
                        <a:t>•  Business Development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3602088"/>
                  </a:ext>
                </a:extLst>
              </a:tr>
              <a:tr h="1122331">
                <a:tc vMerge="1">
                  <a:txBody>
                    <a:bodyPr/>
                    <a:lstStyle/>
                    <a:p>
                      <a:pPr algn="ctr"/>
                      <a:endParaRPr/>
                    </a:p>
                  </a:txBody>
                  <a:tcPr>
                    <a:lnT w="12700" cap="flat" cmpd="sng" algn="ctr">
                      <a:solidFill>
                        <a:schemeClr val="bg1">
                          <a:lumMod val="75000"/>
                        </a:schemeClr>
                      </a:solidFill>
                      <a:prstDash val="solid"/>
                      <a:round/>
                      <a:headEnd type="none" w="med" len="med"/>
                      <a:tailEnd type="none" w="med" len="med"/>
                    </a:lnT>
                  </a:tcPr>
                </a:tc>
                <a:tc>
                  <a:txBody>
                    <a:bodyPr/>
                    <a:lstStyle/>
                    <a:p>
                      <a:pPr algn="l"/>
                      <a:r>
                        <a:rPr sz="1100" b="0">
                          <a:solidFill>
                            <a:srgbClr val="000000"/>
                          </a:solidFill>
                          <a:latin typeface="calibri"/>
                        </a:rPr>
                        <a:t>Flutter Entertainment’s sales and marketing function is focused on expanding market presence and strengthening brand positioning through targeted marketing strategies and high-profile partnerships. The acquisition of Snaitech has enhanced brand recognition in Italy, while collaborations with ESPN and the launch of ESPN Bet are designed to bolster Flutter’s standing in the competitive sports betting landscape. The company also pursues cross-sellin...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653588332"/>
                  </a:ext>
                </a:extLst>
              </a:tr>
            </a:tbl>
          </a:graphicData>
        </a:graphic>
      </p:graphicFrame>
      <p:sp>
        <p:nvSpPr>
          <p:cNvPr id="4" name="Title 1">
            <a:extLst>
              <a:ext uri="{FF2B5EF4-FFF2-40B4-BE49-F238E27FC236}">
                <a16:creationId xmlns:a16="http://schemas.microsoft.com/office/drawing/2014/main" id="{8040C3C1-8C61-F04E-32C4-98D395E88F42}"/>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Procurement, Sales &amp; Marketing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6ACAD05-7ACC-F038-3E9C-EACB7CB37A3D}"/>
              </a:ext>
            </a:extLst>
          </p:cNvPr>
          <p:cNvSpPr txBox="1"/>
          <p:nvPr/>
        </p:nvSpPr>
        <p:spPr>
          <a:xfrm flipH="1">
            <a:off x="161" y="6635160"/>
            <a:ext cx="657897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Note: </a:t>
            </a:r>
            <a:r>
              <a:rPr kumimoji="0" lang="en-US" sz="900" b="0" i="0" u="none" strike="noStrike" kern="1200" cap="none" spc="0" normalizeH="0" baseline="0" noProof="0" dirty="0">
                <a:ln>
                  <a:noFill/>
                </a:ln>
                <a:solidFill>
                  <a:srgbClr val="000000">
                    <a:lumMod val="50000"/>
                    <a:lumOff val="50000"/>
                  </a:srgbClr>
                </a:solidFill>
                <a:effectLst/>
                <a:uLnTx/>
                <a:uFillTx/>
                <a:latin typeface="Calibri" panose="020F0502020204030204" pitchFamily="34" charset="0"/>
                <a:ea typeface="+mn-ea"/>
                <a:cs typeface="Calibri" panose="020F0502020204030204" pitchFamily="34" charset="0"/>
              </a:rPr>
              <a:t>The mentioned data are not exhaustive</a:t>
            </a:r>
          </a:p>
        </p:txBody>
      </p:sp>
      <p:graphicFrame>
        <p:nvGraphicFramePr>
          <p:cNvPr id="3" name="Table 3">
            <a:extLst>
              <a:ext uri="{FF2B5EF4-FFF2-40B4-BE49-F238E27FC236}">
                <a16:creationId xmlns:a16="http://schemas.microsoft.com/office/drawing/2014/main" id="{3E0DA683-574E-93FE-4377-BA54D19453AE}"/>
              </a:ext>
            </a:extLst>
          </p:cNvPr>
          <p:cNvGraphicFramePr>
            <a:graphicFrameLocks noGrp="1"/>
          </p:cNvGraphicFramePr>
          <p:nvPr>
            <p:extLst>
              <p:ext uri="{D42A27DB-BD31-4B8C-83A1-F6EECF244321}">
                <p14:modId xmlns:p14="http://schemas.microsoft.com/office/powerpoint/2010/main" val="3787103369"/>
              </p:ext>
            </p:extLst>
          </p:nvPr>
        </p:nvGraphicFramePr>
        <p:xfrm>
          <a:off x="123826" y="1351722"/>
          <a:ext cx="11785408" cy="4770782"/>
        </p:xfrm>
        <a:graphic>
          <a:graphicData uri="http://schemas.openxmlformats.org/drawingml/2006/table">
            <a:tbl>
              <a:tblPr firstRow="1" bandRow="1">
                <a:tableStyleId>{5C22544A-7EE6-4342-B048-85BDC9FD1C3A}</a:tableStyleId>
              </a:tblPr>
              <a:tblGrid>
                <a:gridCol w="1630028">
                  <a:extLst>
                    <a:ext uri="{9D8B030D-6E8A-4147-A177-3AD203B41FA5}">
                      <a16:colId xmlns:a16="http://schemas.microsoft.com/office/drawing/2014/main" val="1325613316"/>
                    </a:ext>
                  </a:extLst>
                </a:gridCol>
                <a:gridCol w="5598660">
                  <a:extLst>
                    <a:ext uri="{9D8B030D-6E8A-4147-A177-3AD203B41FA5}">
                      <a16:colId xmlns:a16="http://schemas.microsoft.com/office/drawing/2014/main" val="3966382679"/>
                    </a:ext>
                  </a:extLst>
                </a:gridCol>
                <a:gridCol w="2278360">
                  <a:extLst>
                    <a:ext uri="{9D8B030D-6E8A-4147-A177-3AD203B41FA5}">
                      <a16:colId xmlns:a16="http://schemas.microsoft.com/office/drawing/2014/main" val="3929898420"/>
                    </a:ext>
                  </a:extLst>
                </a:gridCol>
                <a:gridCol w="2278360">
                  <a:extLst>
                    <a:ext uri="{9D8B030D-6E8A-4147-A177-3AD203B41FA5}">
                      <a16:colId xmlns:a16="http://schemas.microsoft.com/office/drawing/2014/main" val="3544141789"/>
                    </a:ext>
                  </a:extLst>
                </a:gridCol>
              </a:tblGrid>
              <a:tr h="675580">
                <a:tc>
                  <a:txBody>
                    <a:bodyPr/>
                    <a:lstStyle/>
                    <a:p>
                      <a:pPr algn="ctr"/>
                      <a:r>
                        <a:rPr sz="1100" b="1">
                          <a:latin typeface="Calibri"/>
                        </a:rPr>
                        <a:t>Business Function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Account Priority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Applicable Use Cases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sz="1100" b="1">
                          <a:latin typeface="Calibri"/>
                        </a:rPr>
                        <a:t>Workloads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455999376"/>
                  </a:ext>
                </a:extLst>
              </a:tr>
              <a:tr h="450386">
                <a:tc rowSpan="2">
                  <a:txBody>
                    <a:bodyPr/>
                    <a:lstStyle/>
                    <a:p>
                      <a:pPr algn="ctr"/>
                      <a:r>
                        <a:rPr sz="1100" b="0">
                          <a:solidFill>
                            <a:srgbClr val="FFFFFF"/>
                          </a:solidFill>
                          <a:latin typeface="calibri"/>
                        </a:rPr>
                        <a:t>Supply Chain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Operational Efficiency and Logistics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Inventory Management</a:t>
                      </a:r>
                    </a:p>
                    <a:p>
                      <a:pPr algn="l"/>
                      <a:r>
                        <a:rPr sz="1100" b="0">
                          <a:solidFill>
                            <a:srgbClr val="000000"/>
                          </a:solidFill>
                          <a:latin typeface="calibri"/>
                        </a:rPr>
                        <a:t>•  AI-based Supply Chain Management</a:t>
                      </a:r>
                    </a:p>
                    <a:p>
                      <a:pPr algn="l"/>
                      <a:r>
                        <a:rPr sz="1100" b="0">
                          <a:solidFill>
                            <a:srgbClr val="000000"/>
                          </a:solidFill>
                          <a:latin typeface="calibri"/>
                        </a:rPr>
                        <a:t>•  Predictive Analytics-based Inventory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Fulfilment Management</a:t>
                      </a:r>
                    </a:p>
                    <a:p>
                      <a:pPr algn="l"/>
                      <a:r>
                        <a:rPr sz="1100" b="0">
                          <a:solidFill>
                            <a:srgbClr val="000000"/>
                          </a:solidFill>
                          <a:latin typeface="calibri"/>
                        </a:rPr>
                        <a:t>•  Inventory Management</a:t>
                      </a:r>
                    </a:p>
                    <a:p>
                      <a:pPr algn="l"/>
                      <a:r>
                        <a:rPr sz="1100" b="0">
                          <a:solidFill>
                            <a:srgbClr val="000000"/>
                          </a:solidFill>
                          <a:latin typeface="calibri"/>
                        </a:rPr>
                        <a:t>•  Demand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9254640"/>
                  </a:ext>
                </a:extLst>
              </a:tr>
              <a:tr h="1552001">
                <a:tc vMerge="1">
                  <a:txBody>
                    <a:bodyPr/>
                    <a:lstStyle/>
                    <a:p>
                      <a:pPr algn="ctr"/>
                      <a:endParaRPr/>
                    </a:p>
                  </a:txBody>
                  <a:tcPr/>
                </a:tc>
                <a:tc>
                  <a:txBody>
                    <a:bodyPr/>
                    <a:lstStyle/>
                    <a:p>
                      <a:pPr algn="l"/>
                      <a:r>
                        <a:rPr sz="1100" b="0">
                          <a:solidFill>
                            <a:srgbClr val="000000"/>
                          </a:solidFill>
                          <a:latin typeface="calibri"/>
                        </a:rPr>
                        <a:t>Flutter is committed to optimizing its supply chain operations to ensure timely delivery and cost efficiency. This includes managing inventory levels and logistics to meet customer demand while minimizing operational costs. By streamlining logistics and order fulfillment processes, Flutter enhances operational efficiency and improves customer satisfaction through effective supply chain management. Utilizing analytics for demand management and inv...</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3734632223"/>
                  </a:ext>
                </a:extLst>
              </a:tr>
              <a:tr h="548777">
                <a:tc rowSpan="2">
                  <a:txBody>
                    <a:bodyPr/>
                    <a:lstStyle/>
                    <a:p>
                      <a:pPr algn="ctr"/>
                      <a:r>
                        <a:rPr sz="1100" b="0">
                          <a:solidFill>
                            <a:srgbClr val="FFFFFF"/>
                          </a:solidFill>
                          <a:latin typeface="calibri"/>
                        </a:rPr>
                        <a:t>Supply Chain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50000"/>
                      </a:schemeClr>
                    </a:solidFill>
                  </a:tcPr>
                </a:tc>
                <a:tc>
                  <a:txBody>
                    <a:bodyPr/>
                    <a:lstStyle/>
                    <a:p>
                      <a:pPr algn="l"/>
                      <a:r>
                        <a:rPr sz="1100" b="1" i="0" u="none">
                          <a:solidFill>
                            <a:srgbClr val="006FA2"/>
                          </a:solidFill>
                          <a:latin typeface="Calibiri"/>
                        </a:rPr>
                        <a:t>Operational Efficiency &amp; Logistics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rowSpan="2">
                  <a:txBody>
                    <a:bodyPr/>
                    <a:lstStyle/>
                    <a:p>
                      <a:pPr algn="l"/>
                      <a:r>
                        <a:rPr sz="1100" b="0">
                          <a:solidFill>
                            <a:srgbClr val="000000"/>
                          </a:solidFill>
                          <a:latin typeface="calibri"/>
                        </a:rPr>
                        <a:t>•  Data-driven Supply Chain Optimization</a:t>
                      </a:r>
                    </a:p>
                    <a:p>
                      <a:pPr algn="l"/>
                      <a:r>
                        <a:rPr sz="1100" b="0">
                          <a:solidFill>
                            <a:srgbClr val="000000"/>
                          </a:solidFill>
                          <a:latin typeface="calibri"/>
                        </a:rPr>
                        <a:t>•  Analytics-based Supply Chain Cost Optimization</a:t>
                      </a:r>
                    </a:p>
                    <a:p>
                      <a:pPr algn="l"/>
                      <a:r>
                        <a:rPr sz="1100" b="0">
                          <a:solidFill>
                            <a:srgbClr val="000000"/>
                          </a:solidFill>
                          <a:latin typeface="calibri"/>
                        </a:rPr>
                        <a:t>•  Data-driven Logistics Optimization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algn="l"/>
                      <a:r>
                        <a:rPr sz="1100" b="0">
                          <a:solidFill>
                            <a:srgbClr val="000000"/>
                          </a:solidFill>
                          <a:latin typeface="calibri"/>
                        </a:rPr>
                        <a:t>•  Supply Chain Analytics</a:t>
                      </a:r>
                    </a:p>
                    <a:p>
                      <a:pPr algn="l"/>
                      <a:r>
                        <a:rPr sz="1100" b="0">
                          <a:solidFill>
                            <a:srgbClr val="000000"/>
                          </a:solidFill>
                          <a:latin typeface="calibri"/>
                        </a:rPr>
                        <a:t>•  Logistics &amp; Distribution</a:t>
                      </a:r>
                    </a:p>
                    <a:p>
                      <a:pPr algn="l"/>
                      <a:r>
                        <a:rPr sz="1100" b="0">
                          <a:solidFill>
                            <a:srgbClr val="000000"/>
                          </a:solidFill>
                          <a:latin typeface="calibri"/>
                        </a:rPr>
                        <a:t>•  Fulfilment Management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121423"/>
                  </a:ext>
                </a:extLst>
              </a:tr>
              <a:tr h="1544038">
                <a:tc vMerge="1">
                  <a:txBody>
                    <a:bodyPr/>
                    <a:lstStyle/>
                    <a:p>
                      <a:pPr algn="ctr"/>
                      <a:endParaRPr/>
                    </a:p>
                  </a:txBody>
                  <a:tcPr/>
                </a:tc>
                <a:tc>
                  <a:txBody>
                    <a:bodyPr/>
                    <a:lstStyle/>
                    <a:p>
                      <a:pPr algn="l"/>
                      <a:r>
                        <a:rPr sz="1100" b="0">
                          <a:solidFill>
                            <a:srgbClr val="000000"/>
                          </a:solidFill>
                          <a:latin typeface="calibri"/>
                        </a:rPr>
                        <a:t>Flutter Entertainment is committed to streamlining its supply chain operations to ensure timely delivery, efficient logistics, and optimal inventory control. By coordinating closely with internal teams and leveraging supply chain analytics, the company enhances its ability to make data-driven decisions that improve operational efficiency. These efforts are designed to boost customer satisfaction by minimizing delays and disruptions, while also su...</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vMerge="1">
                  <a:txBody>
                    <a:bodyPr/>
                    <a:lstStyle/>
                    <a:p>
                      <a:pPr algn="l"/>
                      <a:endParaRPr/>
                    </a:p>
                  </a:txBody>
                  <a:tcPr anchor="ctr">
                    <a:lnL w="12700"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vMerge="1">
                  <a:txBody>
                    <a:bodyPr/>
                    <a:lstStyle/>
                    <a:p>
                      <a:pPr algn="l"/>
                      <a:endParaRPr/>
                    </a:p>
                  </a:txBody>
                  <a:tcPr/>
                </a:tc>
                <a:extLst>
                  <a:ext uri="{0D108BD9-81ED-4DB2-BD59-A6C34878D82A}">
                    <a16:rowId xmlns:a16="http://schemas.microsoft.com/office/drawing/2014/main" val="1590429140"/>
                  </a:ext>
                </a:extLst>
              </a:tr>
            </a:tbl>
          </a:graphicData>
        </a:graphic>
      </p:graphicFrame>
      <p:sp>
        <p:nvSpPr>
          <p:cNvPr id="2" name="Title 1">
            <a:extLst>
              <a:ext uri="{FF2B5EF4-FFF2-40B4-BE49-F238E27FC236}">
                <a16:creationId xmlns:a16="http://schemas.microsoft.com/office/drawing/2014/main" id="{0DE4E251-7A76-7041-3040-B1541AE8B21D}"/>
              </a:ext>
            </a:extLst>
          </p:cNvPr>
          <p:cNvSpPr>
            <a:spLocks noGrp="1"/>
          </p:cNvSpPr>
          <p:nvPr/>
        </p:nvSpPr>
        <p:spPr>
          <a:xfrm>
            <a:off x="0" y="23404"/>
            <a:ext cx="10364913" cy="853832"/>
          </a:xfrm>
          <a:prstGeom prst="rect">
            <a:avLst/>
          </a:prstGeom>
        </p:spPr>
        <p:txBody>
          <a:bodyPr anchor="ctr">
            <a:normAutofit/>
          </a:bodyPr>
          <a:lstStyle>
            <a:lvl1pPr algn="l" defTabSz="914400" rtl="0" eaLnBrk="1" latinLnBrk="0" hangingPunct="1">
              <a:lnSpc>
                <a:spcPct val="90000"/>
              </a:lnSpc>
              <a:spcBef>
                <a:spcPct val="0"/>
              </a:spcBef>
              <a:buNone/>
              <a:defRPr sz="1800" b="1" kern="1200">
                <a:solidFill>
                  <a:schemeClr val="tx1">
                    <a:lumMod val="50000"/>
                    <a:lumOff val="50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noProof="0" dirty="0">
                <a:ln>
                  <a:noFill/>
                </a:ln>
                <a:solidFill>
                  <a:srgbClr val="CF2A00"/>
                </a:solidFill>
                <a:effectLst/>
                <a:uLnTx/>
                <a:uFillTx/>
                <a:latin typeface="calibri" panose="020F0502020204030204" pitchFamily="34" charset="0"/>
                <a:ea typeface="+mj-ea"/>
                <a:cs typeface="Calibri" panose="020F0502020204030204" pitchFamily="34" charset="0"/>
              </a:rPr>
              <a:t>Account Priorities: Supply Chain</a:t>
            </a:r>
          </a:p>
        </p:txBody>
      </p:sp>
    </p:spTree>
  </p:cSld>
  <p:clrMapOvr>
    <a:masterClrMapping/>
  </p:clrMapOvr>
</p:sld>
</file>

<file path=ppt/theme/theme1.xml><?xml version="1.0" encoding="utf-8"?>
<a:theme xmlns:a="http://schemas.openxmlformats.org/drawingml/2006/main" name="5_Office Theme">
  <a:themeElements>
    <a:clrScheme name="Custom 2">
      <a:dk1>
        <a:srgbClr val="000000"/>
      </a:dk1>
      <a:lt1>
        <a:srgbClr val="FFFFFF"/>
      </a:lt1>
      <a:dk2>
        <a:srgbClr val="44546A"/>
      </a:dk2>
      <a:lt2>
        <a:srgbClr val="E7E6E6"/>
      </a:lt2>
      <a:accent1>
        <a:srgbClr val="0093D8"/>
      </a:accent1>
      <a:accent2>
        <a:srgbClr val="001F49"/>
      </a:accent2>
      <a:accent3>
        <a:srgbClr val="626366"/>
      </a:accent3>
      <a:accent4>
        <a:srgbClr val="A6A8AC"/>
      </a:accent4>
      <a:accent5>
        <a:srgbClr val="D02A00"/>
      </a:accent5>
      <a:accent6>
        <a:srgbClr val="0AA7FF"/>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4" id="{6C56AB71-B1EE-43D1-AF4F-08945B2662A1}" vid="{3F9EB91C-BB21-4C89-BD8C-8E95B80353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3D91FB037D40C458D6D568622E70530" ma:contentTypeVersion="3" ma:contentTypeDescription="Create a new document." ma:contentTypeScope="" ma:versionID="000f764900ed1fbf7d798439a4e8edad">
  <xsd:schema xmlns:xsd="http://www.w3.org/2001/XMLSchema" xmlns:xs="http://www.w3.org/2001/XMLSchema" xmlns:p="http://schemas.microsoft.com/office/2006/metadata/properties" xmlns:ns2="781d5c9d-f3e9-42fe-b831-1b1c5d9e664e" targetNamespace="http://schemas.microsoft.com/office/2006/metadata/properties" ma:root="true" ma:fieldsID="513900c28897dc178bb7517dadadf7a3" ns2:_="">
    <xsd:import namespace="781d5c9d-f3e9-42fe-b831-1b1c5d9e664e"/>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1d5c9d-f3e9-42fe-b831-1b1c5d9e66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B45DFE-62A5-4ACE-9348-AB1DAF52CDBB}">
  <ds:schemaRefs>
    <ds:schemaRef ds:uri="http://schemas.microsoft.com/sharepoint/v3/contenttype/forms"/>
  </ds:schemaRefs>
</ds:datastoreItem>
</file>

<file path=customXml/itemProps2.xml><?xml version="1.0" encoding="utf-8"?>
<ds:datastoreItem xmlns:ds="http://schemas.openxmlformats.org/officeDocument/2006/customXml" ds:itemID="{C9570FF6-72B6-471D-9CBA-434D8667DF0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0925FAA-1A22-47BB-98C0-6ED69A6A79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1d5c9d-f3e9-42fe-b831-1b1c5d9e66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ea60d57e-af5b-4752-ac57-3e4f28ca11dc}" enabled="1" method="Standard" siteId="{36da45f1-dd2c-4d1f-af13-5abe46b99921}" removed="0"/>
</clbl:labelList>
</file>

<file path=docProps/app.xml><?xml version="1.0" encoding="utf-8"?>
<Properties xmlns="http://schemas.openxmlformats.org/officeDocument/2006/extended-properties" xmlns:vt="http://schemas.openxmlformats.org/officeDocument/2006/docPropsVTypes">
  <TotalTime>122600</TotalTime>
  <Words>7385</Words>
  <Application>Microsoft Office PowerPoint</Application>
  <PresentationFormat>Widescreen</PresentationFormat>
  <Paragraphs>1093</Paragraphs>
  <Slides>62</Slides>
  <Notes>0</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mayank@draup.com</dc:creator>
  <cp:lastModifiedBy>Mayank Kumar</cp:lastModifiedBy>
  <cp:revision>1046</cp:revision>
  <dcterms:created xsi:type="dcterms:W3CDTF">2018-09-12T14:28:05Z</dcterms:created>
  <dcterms:modified xsi:type="dcterms:W3CDTF">2025-08-14T01:53:34Z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0x010100A3D91FB037D40C458D6D568622E70530</vt:lpwstr>
  </property>
</Properties>
</file>